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6" r:id="rId2"/>
    <p:sldId id="336" r:id="rId3"/>
    <p:sldId id="16005" r:id="rId4"/>
    <p:sldId id="256" r:id="rId5"/>
    <p:sldId id="16023" r:id="rId6"/>
    <p:sldId id="16024" r:id="rId7"/>
    <p:sldId id="16025" r:id="rId8"/>
    <p:sldId id="16026" r:id="rId9"/>
    <p:sldId id="16028" r:id="rId10"/>
    <p:sldId id="350" r:id="rId11"/>
    <p:sldId id="16008" r:id="rId12"/>
    <p:sldId id="285" r:id="rId13"/>
    <p:sldId id="286" r:id="rId14"/>
    <p:sldId id="351" r:id="rId15"/>
    <p:sldId id="353" r:id="rId16"/>
    <p:sldId id="2076138345" r:id="rId17"/>
    <p:sldId id="2076138346" r:id="rId18"/>
    <p:sldId id="354" r:id="rId19"/>
    <p:sldId id="16011" r:id="rId20"/>
    <p:sldId id="338" r:id="rId21"/>
    <p:sldId id="321" r:id="rId22"/>
    <p:sldId id="309" r:id="rId23"/>
    <p:sldId id="320" r:id="rId24"/>
    <p:sldId id="16007" r:id="rId25"/>
    <p:sldId id="16012" r:id="rId26"/>
    <p:sldId id="299" r:id="rId27"/>
    <p:sldId id="2076138344"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p:restoredTop sz="94690"/>
  </p:normalViewPr>
  <p:slideViewPr>
    <p:cSldViewPr snapToGrid="0">
      <p:cViewPr>
        <p:scale>
          <a:sx n="122" d="100"/>
          <a:sy n="122" d="100"/>
        </p:scale>
        <p:origin x="360" y="81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1st/Patient%20Characteristics&#160;(N%20=%20101229)%201st%20lev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atoshi/Desktop/CCAT&#30740;&#31350;/&#35299;&#26512;&#32080;&#26524;/2025,%20n=100/Patient%20Characteristics&#160;(N%20=%20101229).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34697602663877"/>
          <c:y val="0.20231928701220039"/>
          <c:w val="0.52097588916807325"/>
          <c:h val="0.59024850739811374"/>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A185-EB43-B26E-CBEC4A24AF65}"/>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A185-EB43-B26E-CBEC4A24AF65}"/>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A185-EB43-B26E-CBEC4A24AF65}"/>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A185-EB43-B26E-CBEC4A24AF65}"/>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A185-EB43-B26E-CBEC4A24AF65}"/>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A185-EB43-B26E-CBEC4A24AF65}"/>
              </c:ext>
            </c:extLst>
          </c:dPt>
          <c:dPt>
            <c:idx val="6"/>
            <c:bubble3D val="0"/>
            <c:spPr>
              <a:solidFill>
                <a:schemeClr val="accent1">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D-A185-EB43-B26E-CBEC4A24AF65}"/>
              </c:ext>
            </c:extLst>
          </c:dPt>
          <c:dPt>
            <c:idx val="7"/>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F-A185-EB43-B26E-CBEC4A24AF65}"/>
              </c:ext>
            </c:extLst>
          </c:dPt>
          <c:dPt>
            <c:idx val="8"/>
            <c:bubble3D val="0"/>
            <c:spPr>
              <a:solidFill>
                <a:schemeClr val="accent3">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1-A185-EB43-B26E-CBEC4A24AF65}"/>
              </c:ext>
            </c:extLst>
          </c:dPt>
          <c:dPt>
            <c:idx val="9"/>
            <c:bubble3D val="0"/>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3-A185-EB43-B26E-CBEC4A24AF65}"/>
              </c:ext>
            </c:extLst>
          </c:dPt>
          <c:dPt>
            <c:idx val="10"/>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15-A185-EB43-B26E-CBEC4A24AF65}"/>
              </c:ext>
            </c:extLst>
          </c:dPt>
          <c:dLbls>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Sheet2!$K$4:$K$14</c:f>
              <c:strCache>
                <c:ptCount val="11"/>
                <c:pt idx="0">
                  <c:v>Bowel</c:v>
                </c:pt>
                <c:pt idx="1">
                  <c:v>Pancreas</c:v>
                </c:pt>
                <c:pt idx="2">
                  <c:v>Biliary</c:v>
                </c:pt>
                <c:pt idx="3">
                  <c:v>Breast</c:v>
                </c:pt>
                <c:pt idx="4">
                  <c:v>Prostate</c:v>
                </c:pt>
                <c:pt idx="5">
                  <c:v>Stomach</c:v>
                </c:pt>
                <c:pt idx="6">
                  <c:v>Lung</c:v>
                </c:pt>
                <c:pt idx="7">
                  <c:v>Ovary</c:v>
                </c:pt>
                <c:pt idx="8">
                  <c:v>Soft tissue</c:v>
                </c:pt>
                <c:pt idx="9">
                  <c:v>Uterus</c:v>
                </c:pt>
                <c:pt idx="10">
                  <c:v>Others</c:v>
                </c:pt>
              </c:strCache>
            </c:strRef>
          </c:cat>
          <c:val>
            <c:numRef>
              <c:f>Sheet2!$L$4:$L$14</c:f>
              <c:numCache>
                <c:formatCode>General</c:formatCode>
                <c:ptCount val="11"/>
                <c:pt idx="0">
                  <c:v>16342</c:v>
                </c:pt>
                <c:pt idx="1">
                  <c:v>16057</c:v>
                </c:pt>
                <c:pt idx="2">
                  <c:v>8889</c:v>
                </c:pt>
                <c:pt idx="3">
                  <c:v>7940</c:v>
                </c:pt>
                <c:pt idx="4">
                  <c:v>6088</c:v>
                </c:pt>
                <c:pt idx="5">
                  <c:v>6062</c:v>
                </c:pt>
                <c:pt idx="6">
                  <c:v>6052</c:v>
                </c:pt>
                <c:pt idx="7">
                  <c:v>5395</c:v>
                </c:pt>
                <c:pt idx="8">
                  <c:v>3877</c:v>
                </c:pt>
                <c:pt idx="9">
                  <c:v>3345</c:v>
                </c:pt>
                <c:pt idx="10">
                  <c:v>21182</c:v>
                </c:pt>
              </c:numCache>
            </c:numRef>
          </c:val>
          <c:extLst>
            <c:ext xmlns:c16="http://schemas.microsoft.com/office/drawing/2014/chart" uri="{C3380CC4-5D6E-409C-BE32-E72D297353CC}">
              <c16:uniqueId val="{00000016-A185-EB43-B26E-CBEC4A24AF6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9803713647541907E-2"/>
          <c:y val="0.82792207792207795"/>
          <c:w val="0.88059265142778587"/>
          <c:h val="0.172077874881024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6511604528112376E-2"/>
          <c:w val="0.97339685962735478"/>
          <c:h val="0.7454370097284968"/>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26E-6746-AF8E-4E1193285DA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26E-6746-AF8E-4E1193285DA4}"/>
              </c:ext>
            </c:extLst>
          </c:dPt>
          <c:dPt>
            <c:idx val="2"/>
            <c:bubble3D val="0"/>
            <c:explosion val="43"/>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26E-6746-AF8E-4E1193285DA4}"/>
              </c:ext>
            </c:extLst>
          </c:dPt>
          <c:dLbls>
            <c:dLbl>
              <c:idx val="2"/>
              <c:layout>
                <c:manualLayout>
                  <c:x val="4.9788858359832253E-5"/>
                  <c:y val="0.10330438205918102"/>
                </c:manualLayout>
              </c:layout>
              <c:dLblPos val="bestFit"/>
              <c:showLegendKey val="0"/>
              <c:showVal val="0"/>
              <c:showCatName val="0"/>
              <c:showSerName val="0"/>
              <c:showPercent val="1"/>
              <c:showBubbleSize val="0"/>
              <c:extLst>
                <c:ext xmlns:c15="http://schemas.microsoft.com/office/drawing/2012/chart" uri="{CE6537A1-D6FC-4f65-9D91-7224C49458BB}">
                  <c15:layout>
                    <c:manualLayout>
                      <c:w val="0.14051522248243559"/>
                      <c:h val="0.11396825396825395"/>
                    </c:manualLayout>
                  </c15:layout>
                </c:ext>
                <c:ext xmlns:c16="http://schemas.microsoft.com/office/drawing/2014/chart" uri="{C3380CC4-5D6E-409C-BE32-E72D297353CC}">
                  <c16:uniqueId val="{00000005-D26E-6746-AF8E-4E1193285DA4}"/>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Sheet2!$D$147:$D$149</c:f>
              <c:strCache>
                <c:ptCount val="3"/>
                <c:pt idx="0">
                  <c:v>Male</c:v>
                </c:pt>
                <c:pt idx="1">
                  <c:v>Female</c:v>
                </c:pt>
                <c:pt idx="2">
                  <c:v>Unknown</c:v>
                </c:pt>
              </c:strCache>
            </c:strRef>
          </c:cat>
          <c:val>
            <c:numRef>
              <c:f>Sheet2!$E$147:$E$149</c:f>
              <c:numCache>
                <c:formatCode>General</c:formatCode>
                <c:ptCount val="3"/>
                <c:pt idx="0">
                  <c:v>50434</c:v>
                </c:pt>
                <c:pt idx="1">
                  <c:v>50790</c:v>
                </c:pt>
                <c:pt idx="2">
                  <c:v>5</c:v>
                </c:pt>
              </c:numCache>
            </c:numRef>
          </c:val>
          <c:extLst>
            <c:ext xmlns:c16="http://schemas.microsoft.com/office/drawing/2014/chart" uri="{C3380CC4-5D6E-409C-BE32-E72D297353CC}">
              <c16:uniqueId val="{00000006-D26E-6746-AF8E-4E1193285DA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
          <c:y val="0.87232011982719537"/>
          <c:w val="1"/>
          <c:h val="9.415756736694661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57874015748031"/>
          <c:y val="0.11958735200220019"/>
          <c:w val="0.73439829396325462"/>
          <c:h val="0.82490916014593341"/>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6F7-1A44-95F2-6D31D9C16E4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6F7-1A44-95F2-6D31D9C16E41}"/>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6F7-1A44-95F2-6D31D9C16E4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6F7-1A44-95F2-6D31D9C16E41}"/>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36F7-1A44-95F2-6D31D9C16E41}"/>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36F7-1A44-95F2-6D31D9C16E41}"/>
              </c:ext>
            </c:extLst>
          </c:dPt>
          <c:dLbls>
            <c:dLbl>
              <c:idx val="2"/>
              <c:layout>
                <c:manualLayout>
                  <c:x val="7.0987815181072902E-2"/>
                  <c:y val="8.219256096477954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6F7-1A44-95F2-6D31D9C16E41}"/>
                </c:ext>
              </c:extLst>
            </c:dLbl>
            <c:dLbl>
              <c:idx val="3"/>
              <c:layout>
                <c:manualLayout>
                  <c:x val="-8.3926164928866773E-2"/>
                  <c:y val="-9.077156484722775E-5"/>
                </c:manualLayout>
              </c:layout>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Arial" panose="020B0604020202020204" pitchFamily="34" charset="0"/>
                      <a:ea typeface="+mn-ea"/>
                      <a:cs typeface="Arial" panose="020B0604020202020204" pitchFamily="34" charset="0"/>
                    </a:defRPr>
                  </a:pPr>
                  <a:endParaRPr lang="ja-JP"/>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6F7-1A44-95F2-6D31D9C16E41}"/>
                </c:ext>
              </c:extLst>
            </c:dLbl>
            <c:dLbl>
              <c:idx val="4"/>
              <c:layout>
                <c:manualLayout>
                  <c:x val="3.9239225122424122E-2"/>
                  <c:y val="2.2911092088843541E-5"/>
                </c:manualLayout>
              </c:layout>
              <c:tx>
                <c:rich>
                  <a:bodyPr/>
                  <a:lstStyle/>
                  <a:p>
                    <a:fld id="{7EA1EE13-0F1F-F243-8A09-DEC13A5A62D0}" type="PERCENTAGE">
                      <a:rPr lang="en-US" altLang="ja-JP">
                        <a:solidFill>
                          <a:schemeClr val="tx1"/>
                        </a:solidFill>
                      </a:rPr>
                      <a:pPr/>
                      <a:t>[パーセンテージ]</a:t>
                    </a:fld>
                    <a:endParaRPr lang="ja-JP" alt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36F7-1A44-95F2-6D31D9C16E41}"/>
                </c:ext>
              </c:extLst>
            </c:dLbl>
            <c:dLbl>
              <c:idx val="5"/>
              <c:layout>
                <c:manualLayout>
                  <c:x val="2.4702277585775721E-2"/>
                  <c:y val="8.904254109758968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36F7-1A44-95F2-6D31D9C16E41}"/>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Sheet2!$D$174:$D$179</c:f>
              <c:strCache>
                <c:ptCount val="6"/>
                <c:pt idx="0">
                  <c:v>0</c:v>
                </c:pt>
                <c:pt idx="1">
                  <c:v>1</c:v>
                </c:pt>
                <c:pt idx="2">
                  <c:v>2</c:v>
                </c:pt>
                <c:pt idx="3">
                  <c:v>3</c:v>
                </c:pt>
                <c:pt idx="4">
                  <c:v>4</c:v>
                </c:pt>
                <c:pt idx="5">
                  <c:v>Unknown</c:v>
                </c:pt>
              </c:strCache>
            </c:strRef>
          </c:cat>
          <c:val>
            <c:numRef>
              <c:f>Sheet2!$E$174:$E$179</c:f>
              <c:numCache>
                <c:formatCode>General</c:formatCode>
                <c:ptCount val="6"/>
                <c:pt idx="0">
                  <c:v>59384</c:v>
                </c:pt>
                <c:pt idx="1">
                  <c:v>35109</c:v>
                </c:pt>
                <c:pt idx="2">
                  <c:v>3211</c:v>
                </c:pt>
                <c:pt idx="3">
                  <c:v>583</c:v>
                </c:pt>
                <c:pt idx="4">
                  <c:v>105</c:v>
                </c:pt>
                <c:pt idx="5">
                  <c:v>2837</c:v>
                </c:pt>
              </c:numCache>
            </c:numRef>
          </c:val>
          <c:extLst>
            <c:ext xmlns:c16="http://schemas.microsoft.com/office/drawing/2014/chart" uri="{C3380CC4-5D6E-409C-BE32-E72D297353CC}">
              <c16:uniqueId val="{0000000C-36F7-1A44-95F2-6D31D9C16E4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7.2802477400253612E-2"/>
          <c:y val="0.91921212250949569"/>
          <c:w val="0.86145019347886431"/>
          <c:h val="6.6468856538949447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01556412938235E-2"/>
          <c:y val="6.3349321793292362E-2"/>
          <c:w val="0.92516575891535879"/>
          <c:h val="0.67503787357651635"/>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55B-7E49-B70A-0674B40C5BB4}"/>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55B-7E49-B70A-0674B40C5BB4}"/>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55B-7E49-B70A-0674B40C5BB4}"/>
              </c:ext>
            </c:extLst>
          </c:dPt>
          <c:dLbls>
            <c:dLbl>
              <c:idx val="0"/>
              <c:layout>
                <c:manualLayout>
                  <c:x val="-8.8288019510508658E-2"/>
                  <c:y val="-0.2253255016978617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55B-7E49-B70A-0674B40C5BB4}"/>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Sheet2!$G$296:$G$298</c:f>
              <c:strCache>
                <c:ptCount val="3"/>
                <c:pt idx="0">
                  <c:v>Yes</c:v>
                </c:pt>
                <c:pt idx="1">
                  <c:v>No</c:v>
                </c:pt>
                <c:pt idx="2">
                  <c:v>Unknown</c:v>
                </c:pt>
              </c:strCache>
            </c:strRef>
          </c:cat>
          <c:val>
            <c:numRef>
              <c:f>Sheet2!$H$296:$H$298</c:f>
              <c:numCache>
                <c:formatCode>General</c:formatCode>
                <c:ptCount val="3"/>
                <c:pt idx="0">
                  <c:v>89475</c:v>
                </c:pt>
                <c:pt idx="1">
                  <c:v>9140</c:v>
                </c:pt>
                <c:pt idx="2">
                  <c:v>2614</c:v>
                </c:pt>
              </c:numCache>
            </c:numRef>
          </c:val>
          <c:extLst>
            <c:ext xmlns:c16="http://schemas.microsoft.com/office/drawing/2014/chart" uri="{C3380CC4-5D6E-409C-BE32-E72D297353CC}">
              <c16:uniqueId val="{00000006-B55B-7E49-B70A-0674B40C5BB4}"/>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9.7397904619687739E-2"/>
          <c:y val="0.80910310367901339"/>
          <c:w val="0.80835189518308281"/>
          <c:h val="6.978294414878648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679861997735321E-2"/>
          <c:y val="4.6006741673509752E-2"/>
          <c:w val="0.92664593114641591"/>
          <c:h val="0.76981209030047448"/>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A19-9A49-90C0-F28CF41D5EF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A19-9A49-90C0-F28CF41D5EFB}"/>
              </c:ext>
            </c:extLst>
          </c:dPt>
          <c:dLbls>
            <c:dLbl>
              <c:idx val="0"/>
              <c:layout>
                <c:manualLayout>
                  <c:x val="-0.17830840896494887"/>
                  <c:y val="6.684507782587027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A19-9A49-90C0-F28CF41D5EFB}"/>
                </c:ext>
              </c:extLst>
            </c:dLbl>
            <c:dLbl>
              <c:idx val="1"/>
              <c:layout>
                <c:manualLayout>
                  <c:x val="0.21498754372298939"/>
                  <c:y val="-9.177465667302447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A19-9A49-90C0-F28CF41D5EFB}"/>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Sheet2!$G$195:$G$196</c:f>
              <c:strCache>
                <c:ptCount val="2"/>
                <c:pt idx="0">
                  <c:v>Yes</c:v>
                </c:pt>
                <c:pt idx="1">
                  <c:v>No</c:v>
                </c:pt>
              </c:strCache>
            </c:strRef>
          </c:cat>
          <c:val>
            <c:numRef>
              <c:f>Sheet2!$H$195:$H$196</c:f>
              <c:numCache>
                <c:formatCode>General</c:formatCode>
                <c:ptCount val="2"/>
                <c:pt idx="0">
                  <c:v>38510</c:v>
                </c:pt>
                <c:pt idx="1">
                  <c:v>62719</c:v>
                </c:pt>
              </c:numCache>
            </c:numRef>
          </c:val>
          <c:extLst>
            <c:ext xmlns:c16="http://schemas.microsoft.com/office/drawing/2014/chart" uri="{C3380CC4-5D6E-409C-BE32-E72D297353CC}">
              <c16:uniqueId val="{00000004-FA19-9A49-90C0-F28CF41D5EF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31278579272933582"/>
          <c:y val="0.89746483849755121"/>
          <c:w val="0.40110235885577106"/>
          <c:h val="7.7881705549612157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677034426792036E-2"/>
          <c:y val="5.2391010004894045E-2"/>
          <c:w val="0.92664593114641591"/>
          <c:h val="0.76364568282828549"/>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604-B243-9A59-D735132BB5F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604-B243-9A59-D735132BB5F7}"/>
              </c:ext>
            </c:extLst>
          </c:dPt>
          <c:dLbls>
            <c:dLbl>
              <c:idx val="0"/>
              <c:layout>
                <c:manualLayout>
                  <c:x val="-7.1984915420973336E-2"/>
                  <c:y val="0.1184710829093769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604-B243-9A59-D735132BB5F7}"/>
                </c:ext>
              </c:extLst>
            </c:dLbl>
            <c:dLbl>
              <c:idx val="1"/>
              <c:layout>
                <c:manualLayout>
                  <c:x val="8.7335448891983372E-2"/>
                  <c:y val="-0.22112001502400075"/>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604-B243-9A59-D735132BB5F7}"/>
                </c:ext>
              </c:extLst>
            </c:dLbl>
            <c:spPr>
              <a:noFill/>
              <a:ln>
                <a:noFill/>
              </a:ln>
              <a:effectLst/>
            </c:spPr>
            <c:txPr>
              <a:bodyPr rot="0" spcFirstLastPara="1" vertOverflow="ellipsis" vert="horz" wrap="square" anchor="ctr" anchorCtr="1"/>
              <a:lstStyle/>
              <a:p>
                <a:pPr>
                  <a:defRPr sz="2000" b="1" i="0" u="none" strike="noStrike" kern="1200" baseline="0">
                    <a:solidFill>
                      <a:schemeClr val="lt1"/>
                    </a:solidFill>
                    <a:latin typeface="Arial" panose="020B0604020202020204" pitchFamily="34" charset="0"/>
                    <a:ea typeface="+mn-ea"/>
                    <a:cs typeface="Arial" panose="020B0604020202020204" pitchFamily="34" charset="0"/>
                  </a:defRPr>
                </a:pPr>
                <a:endParaRPr lang="ja-JP"/>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Sheet2!$G$198:$G$199</c:f>
              <c:strCache>
                <c:ptCount val="2"/>
                <c:pt idx="0">
                  <c:v>Yes</c:v>
                </c:pt>
                <c:pt idx="1">
                  <c:v>No</c:v>
                </c:pt>
              </c:strCache>
            </c:strRef>
          </c:cat>
          <c:val>
            <c:numRef>
              <c:f>Sheet2!$H$198:$H$199</c:f>
              <c:numCache>
                <c:formatCode>General</c:formatCode>
                <c:ptCount val="2"/>
                <c:pt idx="0">
                  <c:v>6723</c:v>
                </c:pt>
                <c:pt idx="1">
                  <c:v>94506</c:v>
                </c:pt>
              </c:numCache>
            </c:numRef>
          </c:val>
          <c:extLst>
            <c:ext xmlns:c16="http://schemas.microsoft.com/office/drawing/2014/chart" uri="{C3380CC4-5D6E-409C-BE32-E72D297353CC}">
              <c16:uniqueId val="{00000004-F604-B243-9A59-D735132BB5F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927801375874492"/>
          <c:y val="0.88478036702352991"/>
          <c:w val="0.40110235885577106"/>
          <c:h val="7.7257851576546466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rial" panose="020B0604020202020204" pitchFamily="34" charset="0"/>
          <a:cs typeface="Arial" panose="020B0604020202020204" pitchFamily="34" charset="0"/>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2A783-5945-8E49-962A-42FC177D5B22}" type="datetimeFigureOut">
              <a:rPr kumimoji="1" lang="ja-JP" altLang="en-US" smtClean="0"/>
              <a:t>2025/10/17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B7B77-9C7E-3D46-BC67-1AD99EA51710}" type="slidenum">
              <a:rPr kumimoji="1" lang="ja-JP" altLang="en-US" smtClean="0"/>
              <a:t>‹#›</a:t>
            </a:fld>
            <a:endParaRPr kumimoji="1" lang="ja-JP" altLang="en-US"/>
          </a:p>
        </p:txBody>
      </p:sp>
    </p:spTree>
    <p:extLst>
      <p:ext uri="{BB962C8B-B14F-4D97-AF65-F5344CB8AC3E}">
        <p14:creationId xmlns:p14="http://schemas.microsoft.com/office/powerpoint/2010/main" val="2656095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22275" y="1243013"/>
            <a:ext cx="5962650" cy="3354387"/>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97574-4653-4509-AAE0-8BEC2AE317EB}"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52386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E9AB-29F8-CC92-5D4E-F439C4CDD0B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44C85C-3535-4D83-66C5-C4CC0301AF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7075D0F-A6DE-C833-D328-36BADC6FB3E6}"/>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C145CC0-5A1D-6A9A-DF40-AABED9495EA2}"/>
              </a:ext>
            </a:extLst>
          </p:cNvPr>
          <p:cNvSpPr>
            <a:spLocks noGrp="1"/>
          </p:cNvSpPr>
          <p:nvPr>
            <p:ph type="sldNum" sz="quarter" idx="5"/>
          </p:nvPr>
        </p:nvSpPr>
        <p:spPr/>
        <p:txBody>
          <a:bodyPr/>
          <a:lstStyle/>
          <a:p>
            <a:fld id="{F62F76FC-A5E3-1340-B8FD-2A0FF4646375}" type="slidenum">
              <a:rPr kumimoji="1" lang="ja-JP" altLang="en-US" smtClean="0"/>
              <a:t>21</a:t>
            </a:fld>
            <a:endParaRPr kumimoji="1" lang="ja-JP" altLang="en-US"/>
          </a:p>
        </p:txBody>
      </p:sp>
    </p:spTree>
    <p:extLst>
      <p:ext uri="{BB962C8B-B14F-4D97-AF65-F5344CB8AC3E}">
        <p14:creationId xmlns:p14="http://schemas.microsoft.com/office/powerpoint/2010/main" val="1721002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F62F76FC-A5E3-1340-B8FD-2A0FF4646375}" type="slidenum">
              <a:rPr kumimoji="1" lang="ja-JP" altLang="en-US" smtClean="0"/>
              <a:t>22</a:t>
            </a:fld>
            <a:endParaRPr kumimoji="1" lang="ja-JP" altLang="en-US"/>
          </a:p>
        </p:txBody>
      </p:sp>
    </p:spTree>
    <p:extLst>
      <p:ext uri="{BB962C8B-B14F-4D97-AF65-F5344CB8AC3E}">
        <p14:creationId xmlns:p14="http://schemas.microsoft.com/office/powerpoint/2010/main" val="820877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1F370B4-5816-425B-8225-51B907F854F7}" type="slidenum">
              <a:rPr kumimoji="1" lang="ja-JP" altLang="en-US" smtClean="0"/>
              <a:t>23</a:t>
            </a:fld>
            <a:endParaRPr kumimoji="1" lang="ja-JP" altLang="en-US"/>
          </a:p>
        </p:txBody>
      </p:sp>
    </p:spTree>
    <p:extLst>
      <p:ext uri="{BB962C8B-B14F-4D97-AF65-F5344CB8AC3E}">
        <p14:creationId xmlns:p14="http://schemas.microsoft.com/office/powerpoint/2010/main" val="135327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A80DF-D26B-3DC6-B77C-3FEB11F53B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3F07F8-7112-836A-0163-A4ADAB31FE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6B87AB-AC4E-101F-3EE5-53B0BDE2CC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ECDC871-864F-7286-2142-8DCDD225AF9E}"/>
              </a:ext>
            </a:extLst>
          </p:cNvPr>
          <p:cNvSpPr>
            <a:spLocks noGrp="1"/>
          </p:cNvSpPr>
          <p:nvPr>
            <p:ph type="sldNum" sz="quarter" idx="5"/>
          </p:nvPr>
        </p:nvSpPr>
        <p:spPr/>
        <p:txBody>
          <a:bodyPr/>
          <a:lstStyle/>
          <a:p>
            <a:fld id="{51F370B4-5816-425B-8225-51B907F854F7}" type="slidenum">
              <a:rPr kumimoji="1" lang="ja-JP" altLang="en-US" smtClean="0"/>
              <a:t>24</a:t>
            </a:fld>
            <a:endParaRPr kumimoji="1" lang="ja-JP" altLang="en-US"/>
          </a:p>
        </p:txBody>
      </p:sp>
    </p:spTree>
    <p:extLst>
      <p:ext uri="{BB962C8B-B14F-4D97-AF65-F5344CB8AC3E}">
        <p14:creationId xmlns:p14="http://schemas.microsoft.com/office/powerpoint/2010/main" val="416911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CB7B77-9C7E-3D46-BC67-1AD99EA51710}" type="slidenum">
              <a:rPr kumimoji="1" lang="ja-JP" altLang="en-US" smtClean="0"/>
              <a:t>4</a:t>
            </a:fld>
            <a:endParaRPr kumimoji="1" lang="ja-JP" altLang="en-US"/>
          </a:p>
        </p:txBody>
      </p:sp>
    </p:spTree>
    <p:extLst>
      <p:ext uri="{BB962C8B-B14F-4D97-AF65-F5344CB8AC3E}">
        <p14:creationId xmlns:p14="http://schemas.microsoft.com/office/powerpoint/2010/main" val="208326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1E6CF-D96F-3BBB-16CF-8E1ADC01F0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7AB239-2EA4-5126-1AE4-2B96A3D7E6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052C29-F4C8-9AE9-E00C-E058D498089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26BCDBC-3344-F8FD-B4D7-B435960FA597}"/>
              </a:ext>
            </a:extLst>
          </p:cNvPr>
          <p:cNvSpPr>
            <a:spLocks noGrp="1"/>
          </p:cNvSpPr>
          <p:nvPr>
            <p:ph type="sldNum" sz="quarter" idx="5"/>
          </p:nvPr>
        </p:nvSpPr>
        <p:spPr/>
        <p:txBody>
          <a:bodyPr/>
          <a:lstStyle/>
          <a:p>
            <a:fld id="{FECB7B77-9C7E-3D46-BC67-1AD99EA51710}" type="slidenum">
              <a:rPr kumimoji="1" lang="ja-JP" altLang="en-US" smtClean="0"/>
              <a:t>5</a:t>
            </a:fld>
            <a:endParaRPr kumimoji="1" lang="ja-JP" altLang="en-US"/>
          </a:p>
        </p:txBody>
      </p:sp>
    </p:spTree>
    <p:extLst>
      <p:ext uri="{BB962C8B-B14F-4D97-AF65-F5344CB8AC3E}">
        <p14:creationId xmlns:p14="http://schemas.microsoft.com/office/powerpoint/2010/main" val="268204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4B1EF-5E46-324B-6D10-E7528EA43F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FEF9B1-8C99-BEB1-D8E9-B45375A68E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C4CBF4-D4DC-EBDA-3A3E-3F3D9FD5345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B524378-A145-4245-2FB4-F9249C50FD18}"/>
              </a:ext>
            </a:extLst>
          </p:cNvPr>
          <p:cNvSpPr>
            <a:spLocks noGrp="1"/>
          </p:cNvSpPr>
          <p:nvPr>
            <p:ph type="sldNum" sz="quarter" idx="5"/>
          </p:nvPr>
        </p:nvSpPr>
        <p:spPr/>
        <p:txBody>
          <a:bodyPr/>
          <a:lstStyle/>
          <a:p>
            <a:fld id="{FECB7B77-9C7E-3D46-BC67-1AD99EA51710}" type="slidenum">
              <a:rPr kumimoji="1" lang="ja-JP" altLang="en-US" smtClean="0"/>
              <a:t>6</a:t>
            </a:fld>
            <a:endParaRPr kumimoji="1" lang="ja-JP" altLang="en-US"/>
          </a:p>
        </p:txBody>
      </p:sp>
    </p:spTree>
    <p:extLst>
      <p:ext uri="{BB962C8B-B14F-4D97-AF65-F5344CB8AC3E}">
        <p14:creationId xmlns:p14="http://schemas.microsoft.com/office/powerpoint/2010/main" val="364414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57E33-5177-9E47-2ACD-D157E4F364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22F1FC-83CF-ABCC-7930-1E16B06E58B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455485D-0FB4-1273-EC24-693AD15F19C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84E4B5D-7C81-8A14-BD85-9E790F2863FA}"/>
              </a:ext>
            </a:extLst>
          </p:cNvPr>
          <p:cNvSpPr>
            <a:spLocks noGrp="1"/>
          </p:cNvSpPr>
          <p:nvPr>
            <p:ph type="sldNum" sz="quarter" idx="5"/>
          </p:nvPr>
        </p:nvSpPr>
        <p:spPr/>
        <p:txBody>
          <a:bodyPr/>
          <a:lstStyle/>
          <a:p>
            <a:fld id="{FECB7B77-9C7E-3D46-BC67-1AD99EA51710}" type="slidenum">
              <a:rPr kumimoji="1" lang="ja-JP" altLang="en-US" smtClean="0"/>
              <a:t>7</a:t>
            </a:fld>
            <a:endParaRPr kumimoji="1" lang="ja-JP" altLang="en-US"/>
          </a:p>
        </p:txBody>
      </p:sp>
    </p:spTree>
    <p:extLst>
      <p:ext uri="{BB962C8B-B14F-4D97-AF65-F5344CB8AC3E}">
        <p14:creationId xmlns:p14="http://schemas.microsoft.com/office/powerpoint/2010/main" val="123074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35F4-CA90-7A49-DB01-AC00452CAA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29782D-11EF-3984-9597-78F96D8819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3A2971-EA01-A933-7F77-5E406FDD700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C2F1E0-8020-B645-A266-50B58CFCB646}"/>
              </a:ext>
            </a:extLst>
          </p:cNvPr>
          <p:cNvSpPr>
            <a:spLocks noGrp="1"/>
          </p:cNvSpPr>
          <p:nvPr>
            <p:ph type="sldNum" sz="quarter" idx="5"/>
          </p:nvPr>
        </p:nvSpPr>
        <p:spPr/>
        <p:txBody>
          <a:bodyPr/>
          <a:lstStyle/>
          <a:p>
            <a:fld id="{FECB7B77-9C7E-3D46-BC67-1AD99EA51710}" type="slidenum">
              <a:rPr kumimoji="1" lang="ja-JP" altLang="en-US" smtClean="0"/>
              <a:t>8</a:t>
            </a:fld>
            <a:endParaRPr kumimoji="1" lang="ja-JP" altLang="en-US"/>
          </a:p>
        </p:txBody>
      </p:sp>
    </p:spTree>
    <p:extLst>
      <p:ext uri="{BB962C8B-B14F-4D97-AF65-F5344CB8AC3E}">
        <p14:creationId xmlns:p14="http://schemas.microsoft.com/office/powerpoint/2010/main" val="24947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2F21A-DDA3-EF04-C9CB-7BF1829553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D6DCEC-9781-892D-4E6C-3FA6F89E5D5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9C40D5-C826-4787-09A2-C007C8ED4D4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BAD57A-BA69-9AC4-6762-44EB720AC78E}"/>
              </a:ext>
            </a:extLst>
          </p:cNvPr>
          <p:cNvSpPr>
            <a:spLocks noGrp="1"/>
          </p:cNvSpPr>
          <p:nvPr>
            <p:ph type="sldNum" sz="quarter" idx="5"/>
          </p:nvPr>
        </p:nvSpPr>
        <p:spPr/>
        <p:txBody>
          <a:bodyPr/>
          <a:lstStyle/>
          <a:p>
            <a:fld id="{FECB7B77-9C7E-3D46-BC67-1AD99EA51710}" type="slidenum">
              <a:rPr kumimoji="1" lang="ja-JP" altLang="en-US" smtClean="0"/>
              <a:t>9</a:t>
            </a:fld>
            <a:endParaRPr kumimoji="1" lang="ja-JP" altLang="en-US"/>
          </a:p>
        </p:txBody>
      </p:sp>
    </p:spTree>
    <p:extLst>
      <p:ext uri="{BB962C8B-B14F-4D97-AF65-F5344CB8AC3E}">
        <p14:creationId xmlns:p14="http://schemas.microsoft.com/office/powerpoint/2010/main" val="180887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007722-D268-1546-AB7A-CD94BB69EB52}" type="slidenum">
              <a:rPr kumimoji="1" lang="en-JP"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en-JP"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0916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808A6-43D1-F623-26D6-70DCC15CDCE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1C2A466-6E76-B8B4-CD30-DB92E2F9F4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1FBAAD5-037B-63B9-8EE0-BD962F25D74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2BB43E97-BAAD-7416-85F1-02380A3D9834}"/>
              </a:ext>
            </a:extLst>
          </p:cNvPr>
          <p:cNvSpPr>
            <a:spLocks noGrp="1"/>
          </p:cNvSpPr>
          <p:nvPr>
            <p:ph type="sldNum" sz="quarter" idx="5"/>
          </p:nvPr>
        </p:nvSpPr>
        <p:spPr/>
        <p:txBody>
          <a:bodyPr/>
          <a:lstStyle/>
          <a:p>
            <a:fld id="{F62F76FC-A5E3-1340-B8FD-2A0FF4646375}" type="slidenum">
              <a:rPr kumimoji="1" lang="ja-JP" altLang="en-US" smtClean="0"/>
              <a:t>20</a:t>
            </a:fld>
            <a:endParaRPr kumimoji="1" lang="ja-JP" altLang="en-US"/>
          </a:p>
        </p:txBody>
      </p:sp>
    </p:spTree>
    <p:extLst>
      <p:ext uri="{BB962C8B-B14F-4D97-AF65-F5344CB8AC3E}">
        <p14:creationId xmlns:p14="http://schemas.microsoft.com/office/powerpoint/2010/main" val="1009069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8568A-4E80-87B8-52CF-B15D7BF7589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A12ED5E-B641-73BA-CE0E-B87245B308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8ABBCB9-66F2-E5DE-A5B5-146392B777B6}"/>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EDB50F3D-AAD4-61BD-7877-694EE17C70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70FE67-4742-2E67-644D-172009406778}"/>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28636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D7B177-85F7-2B66-81CC-1F43CC6C1DB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C8AD9A-A546-F350-D8F5-CC121DB3612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B1A4DF7-3DF6-9E42-9B5B-8A8C70D08C01}"/>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536F800C-29F6-2776-3152-86B4ECC790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924ADA2-AD64-97F2-72FF-686EF7D23E20}"/>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870546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BCE38CA-7E83-8F86-5649-9C215D5ED1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D35C83-A0DF-2F33-0B8A-CC212F5F156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6A2780-DB5F-AF96-7D0B-AE9228214056}"/>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D5EB446F-32E1-4199-2CE0-73186ED09A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93467-566E-BC5C-E68E-1FBB739C20BF}"/>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299598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ユーザー設定レイアウト">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54F3107-2201-201C-BAD7-248A6B97C15C}"/>
              </a:ext>
            </a:extLst>
          </p:cNvPr>
          <p:cNvSpPr/>
          <p:nvPr userDrawn="1"/>
        </p:nvSpPr>
        <p:spPr>
          <a:xfrm>
            <a:off x="0" y="118"/>
            <a:ext cx="12191997" cy="681037"/>
          </a:xfrm>
          <a:custGeom>
            <a:avLst/>
            <a:gdLst/>
            <a:ahLst/>
            <a:cxnLst/>
            <a:rect l="l" t="t" r="r" b="b"/>
            <a:pathLst>
              <a:path w="4816592" h="426469">
                <a:moveTo>
                  <a:pt x="0" y="0"/>
                </a:moveTo>
                <a:lnTo>
                  <a:pt x="4816592" y="0"/>
                </a:lnTo>
                <a:lnTo>
                  <a:pt x="4816592" y="426469"/>
                </a:lnTo>
                <a:lnTo>
                  <a:pt x="0" y="426469"/>
                </a:lnTo>
                <a:close/>
              </a:path>
            </a:pathLst>
          </a:custGeom>
          <a:solidFill>
            <a:srgbClr val="262262"/>
          </a:solidFill>
        </p:spPr>
        <p:txBody>
          <a:bodyPr/>
          <a:lstStyle/>
          <a:p>
            <a:endParaRPr lang="ja-JP" altLang="en-US" sz="3200"/>
          </a:p>
        </p:txBody>
      </p:sp>
      <p:sp>
        <p:nvSpPr>
          <p:cNvPr id="4" name="フリーフォーム 3">
            <a:extLst>
              <a:ext uri="{FF2B5EF4-FFF2-40B4-BE49-F238E27FC236}">
                <a16:creationId xmlns:a16="http://schemas.microsoft.com/office/drawing/2014/main" id="{1768E2EA-0413-E6D0-E6C8-E62F6B34DA6D}"/>
              </a:ext>
            </a:extLst>
          </p:cNvPr>
          <p:cNvSpPr/>
          <p:nvPr userDrawn="1"/>
        </p:nvSpPr>
        <p:spPr>
          <a:xfrm>
            <a:off x="0" y="118"/>
            <a:ext cx="1617009" cy="680919"/>
          </a:xfrm>
          <a:custGeom>
            <a:avLst/>
            <a:gdLst>
              <a:gd name="connsiteX0" fmla="*/ 1978 w 1675442"/>
              <a:gd name="connsiteY0" fmla="*/ 0 h 680919"/>
              <a:gd name="connsiteX1" fmla="*/ 1675442 w 1675442"/>
              <a:gd name="connsiteY1" fmla="*/ 0 h 680919"/>
              <a:gd name="connsiteX2" fmla="*/ 1237393 w 1675442"/>
              <a:gd name="connsiteY2" fmla="*/ 680919 h 680919"/>
              <a:gd name="connsiteX3" fmla="*/ 0 w 1675442"/>
              <a:gd name="connsiteY3" fmla="*/ 680919 h 680919"/>
              <a:gd name="connsiteX4" fmla="*/ 0 w 1675442"/>
              <a:gd name="connsiteY4" fmla="*/ 3075 h 680919"/>
              <a:gd name="connsiteX5" fmla="*/ 1978 w 1675442"/>
              <a:gd name="connsiteY5" fmla="*/ 0 h 6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5442" h="680919">
                <a:moveTo>
                  <a:pt x="1978" y="0"/>
                </a:moveTo>
                <a:lnTo>
                  <a:pt x="1675442" y="0"/>
                </a:lnTo>
                <a:lnTo>
                  <a:pt x="1237393" y="680919"/>
                </a:lnTo>
                <a:lnTo>
                  <a:pt x="0" y="680919"/>
                </a:lnTo>
                <a:lnTo>
                  <a:pt x="0" y="3075"/>
                </a:lnTo>
                <a:lnTo>
                  <a:pt x="1978" y="0"/>
                </a:lnTo>
                <a:close/>
              </a:path>
            </a:pathLst>
          </a:custGeom>
          <a:solidFill>
            <a:srgbClr val="0070C0"/>
          </a:solidFill>
        </p:spPr>
        <p:txBody>
          <a:bodyPr wrap="square">
            <a:noAutofit/>
          </a:bodyPr>
          <a:lstStyle/>
          <a:p>
            <a:endParaRPr lang="ja-JP" altLang="en-US" sz="3200" b="1" i="0">
              <a:latin typeface="Arial Narrow" panose="020B0604020202020204" pitchFamily="34" charset="0"/>
              <a:cs typeface="Arial Narrow" panose="020B0604020202020204" pitchFamily="34" charset="0"/>
            </a:endParaRPr>
          </a:p>
        </p:txBody>
      </p:sp>
      <p:sp>
        <p:nvSpPr>
          <p:cNvPr id="7" name="フリーフォーム 6">
            <a:extLst>
              <a:ext uri="{FF2B5EF4-FFF2-40B4-BE49-F238E27FC236}">
                <a16:creationId xmlns:a16="http://schemas.microsoft.com/office/drawing/2014/main" id="{55972F73-A314-156E-7F93-7006F478BCAF}"/>
              </a:ext>
            </a:extLst>
          </p:cNvPr>
          <p:cNvSpPr/>
          <p:nvPr userDrawn="1"/>
        </p:nvSpPr>
        <p:spPr>
          <a:xfrm>
            <a:off x="911096" y="118"/>
            <a:ext cx="705913" cy="680919"/>
          </a:xfrm>
          <a:custGeom>
            <a:avLst/>
            <a:gdLst>
              <a:gd name="connsiteX0" fmla="*/ 1978 w 1675442"/>
              <a:gd name="connsiteY0" fmla="*/ 0 h 680919"/>
              <a:gd name="connsiteX1" fmla="*/ 1675442 w 1675442"/>
              <a:gd name="connsiteY1" fmla="*/ 0 h 680919"/>
              <a:gd name="connsiteX2" fmla="*/ 1237393 w 1675442"/>
              <a:gd name="connsiteY2" fmla="*/ 680919 h 680919"/>
              <a:gd name="connsiteX3" fmla="*/ 0 w 1675442"/>
              <a:gd name="connsiteY3" fmla="*/ 680919 h 680919"/>
              <a:gd name="connsiteX4" fmla="*/ 0 w 1675442"/>
              <a:gd name="connsiteY4" fmla="*/ 3075 h 680919"/>
              <a:gd name="connsiteX5" fmla="*/ 1978 w 1675442"/>
              <a:gd name="connsiteY5" fmla="*/ 0 h 6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5442" h="680919">
                <a:moveTo>
                  <a:pt x="1978" y="0"/>
                </a:moveTo>
                <a:lnTo>
                  <a:pt x="1675442" y="0"/>
                </a:lnTo>
                <a:lnTo>
                  <a:pt x="1237393" y="680919"/>
                </a:lnTo>
                <a:lnTo>
                  <a:pt x="0" y="680919"/>
                </a:lnTo>
                <a:lnTo>
                  <a:pt x="0" y="3075"/>
                </a:lnTo>
                <a:lnTo>
                  <a:pt x="1978" y="0"/>
                </a:lnTo>
                <a:close/>
              </a:path>
            </a:pathLst>
          </a:custGeom>
          <a:solidFill>
            <a:srgbClr val="0070C0"/>
          </a:solidFill>
        </p:spPr>
        <p:txBody>
          <a:bodyPr wrap="square">
            <a:noAutofit/>
          </a:bodyPr>
          <a:lstStyle/>
          <a:p>
            <a:endParaRPr lang="ja-JP" altLang="en-US" sz="3200" b="1" i="0">
              <a:latin typeface="Arial Narrow" panose="020B0604020202020204" pitchFamily="34" charset="0"/>
              <a:cs typeface="Arial Narrow" panose="020B0604020202020204" pitchFamily="34" charset="0"/>
            </a:endParaRPr>
          </a:p>
        </p:txBody>
      </p:sp>
      <p:sp>
        <p:nvSpPr>
          <p:cNvPr id="2" name="タイトル 1">
            <a:extLst>
              <a:ext uri="{FF2B5EF4-FFF2-40B4-BE49-F238E27FC236}">
                <a16:creationId xmlns:a16="http://schemas.microsoft.com/office/drawing/2014/main" id="{0C1CEBA9-68A5-D0E9-0E9A-C7AEBC0218CA}"/>
              </a:ext>
            </a:extLst>
          </p:cNvPr>
          <p:cNvSpPr>
            <a:spLocks noGrp="1"/>
          </p:cNvSpPr>
          <p:nvPr>
            <p:ph type="title"/>
          </p:nvPr>
        </p:nvSpPr>
        <p:spPr>
          <a:xfrm>
            <a:off x="1676400" y="69742"/>
            <a:ext cx="10515600" cy="593039"/>
          </a:xfrm>
        </p:spPr>
        <p:txBody>
          <a:bodyPr>
            <a:normAutofit/>
          </a:bodyPr>
          <a:lstStyle>
            <a:lvl1pPr>
              <a:defRPr sz="2800" b="1" i="0">
                <a:solidFill>
                  <a:schemeClr val="bg1"/>
                </a:solidFill>
                <a:latin typeface="Arial" panose="020B0604020202020204" pitchFamily="34" charset="0"/>
                <a:ea typeface="Hiragino Kaku Gothic ProN W6" panose="020B0300000000000000" pitchFamily="34" charset="-128"/>
                <a:cs typeface="Arial" panose="020B0604020202020204" pitchFamily="34" charset="0"/>
              </a:defRPr>
            </a:lvl1pPr>
          </a:lstStyle>
          <a:p>
            <a:r>
              <a:rPr kumimoji="1" lang="ja-JP" altLang="en-US"/>
              <a:t>マスター タイトルの書式設定</a:t>
            </a:r>
          </a:p>
        </p:txBody>
      </p:sp>
      <p:sp>
        <p:nvSpPr>
          <p:cNvPr id="13" name="テキスト プレースホルダー 3">
            <a:extLst>
              <a:ext uri="{FF2B5EF4-FFF2-40B4-BE49-F238E27FC236}">
                <a16:creationId xmlns:a16="http://schemas.microsoft.com/office/drawing/2014/main" id="{DC60508F-38B7-9BAD-BE22-C54602F8C548}"/>
              </a:ext>
            </a:extLst>
          </p:cNvPr>
          <p:cNvSpPr>
            <a:spLocks noGrp="1"/>
          </p:cNvSpPr>
          <p:nvPr>
            <p:ph type="body" sz="half" idx="2"/>
          </p:nvPr>
        </p:nvSpPr>
        <p:spPr>
          <a:xfrm>
            <a:off x="508861" y="940173"/>
            <a:ext cx="11174278" cy="5669853"/>
          </a:xfrm>
        </p:spPr>
        <p:txBody>
          <a:bodyPr>
            <a:normAutofit/>
          </a:bodyPr>
          <a:lstStyle>
            <a:lvl1pPr marL="0" indent="0">
              <a:buNone/>
              <a:defRPr sz="2000">
                <a:solidFill>
                  <a:srgbClr val="002060"/>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16" name="テキスト プレースホルダー 3">
            <a:extLst>
              <a:ext uri="{FF2B5EF4-FFF2-40B4-BE49-F238E27FC236}">
                <a16:creationId xmlns:a16="http://schemas.microsoft.com/office/drawing/2014/main" id="{B3EC7C73-2A9D-630E-D23D-7B1A7D9D3E04}"/>
              </a:ext>
            </a:extLst>
          </p:cNvPr>
          <p:cNvSpPr>
            <a:spLocks noGrp="1"/>
          </p:cNvSpPr>
          <p:nvPr>
            <p:ph type="body" sz="half" idx="10"/>
          </p:nvPr>
        </p:nvSpPr>
        <p:spPr>
          <a:xfrm>
            <a:off x="0" y="0"/>
            <a:ext cx="1524000" cy="662781"/>
          </a:xfrm>
        </p:spPr>
        <p:txBody>
          <a:bodyPr anchor="ctr">
            <a:noAutofit/>
          </a:bodyPr>
          <a:lstStyle>
            <a:lvl1pPr marL="0" indent="0" algn="ctr">
              <a:buNone/>
              <a:defRPr sz="2000" b="1" i="0">
                <a:solidFill>
                  <a:schemeClr val="bg1"/>
                </a:solidFill>
                <a:latin typeface="Arial Narrow" panose="020B0604020202020204" pitchFamily="34" charset="0"/>
                <a:cs typeface="Arial Narrow"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418048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2D5355-F8B9-7901-9E56-1A225274B9E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802B5B-CDDF-F834-60C5-E6053B0F182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D5277B-CFC4-E019-FDD5-85FE84993CFA}"/>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B3819BF8-3B59-75B2-1D5A-0F3A88A41A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6B2DC6-4227-269C-B1A6-3181BD9DF6E6}"/>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35565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4434D-E0D5-FABB-DDB7-1BFC4EA49E0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D074FE-15FC-FEFB-4195-9125574CD8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239218-3D17-DBF3-17D8-9FAB97E256BB}"/>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66FCF3EA-92E5-B183-CB2B-61F6E020D34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48222C-CB96-D034-8048-61A9FD73832C}"/>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41652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253F46-6C0F-A9CF-9C14-036AE3E097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30ABF8-B5F2-9B7F-3A3E-902BF27EF51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737B59C-28BD-8C69-ECA0-61CFC38ED2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BD2C008-9C68-D199-7B14-B01AADFEB4FE}"/>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9B522CB9-F7A4-0249-3C59-5FC298953E8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13ABD-2C1E-1502-B7FD-DBF0FDE9622E}"/>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54818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A46AFF-A945-8602-7A2E-C255233DC04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7CD199-9445-94BA-5D3B-B4C40051F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B633082-F690-06BB-70FE-0DA96D555FE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51B22EB-4857-0BA4-4C80-BA5C06A18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07FF459-2546-FAA4-F4BC-18ACE26D0A6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DA7046F-1ABF-FDE9-20AB-C277CAC9545D}"/>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8" name="フッター プレースホルダー 7">
            <a:extLst>
              <a:ext uri="{FF2B5EF4-FFF2-40B4-BE49-F238E27FC236}">
                <a16:creationId xmlns:a16="http://schemas.microsoft.com/office/drawing/2014/main" id="{A575CB0E-B80C-E774-147C-F166CA2B55F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E4F98D0-8527-CBE5-FBB5-F3641622B651}"/>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65223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82BCBB-5A6A-D19E-842C-48A025CD7A5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A376FA-7F69-F2BC-94E7-3A1A5E935C3C}"/>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4" name="フッター プレースホルダー 3">
            <a:extLst>
              <a:ext uri="{FF2B5EF4-FFF2-40B4-BE49-F238E27FC236}">
                <a16:creationId xmlns:a16="http://schemas.microsoft.com/office/drawing/2014/main" id="{110871CA-5D14-29EE-2263-24B1C25745D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3B574DD-C8DA-DBFC-2073-47BC50B1F220}"/>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64258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C1F8D93-0468-A81F-C686-33BE1BBDB994}"/>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3" name="フッター プレースホルダー 2">
            <a:extLst>
              <a:ext uri="{FF2B5EF4-FFF2-40B4-BE49-F238E27FC236}">
                <a16:creationId xmlns:a16="http://schemas.microsoft.com/office/drawing/2014/main" id="{2F192218-45CB-658D-8BAA-E932B0F0F8D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537AF8C-E746-44A0-B965-7AACA1B3F763}"/>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6048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D3CEAD-B328-08BC-7EE1-A96D5726735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53A078-0E9A-0C08-5CA4-D6A857540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46B93E7-CF1F-EEAA-3E57-DCC026186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1994BA-D3A5-D1AF-488C-D2830FC812A7}"/>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E003A39C-86C1-00C4-780F-748E9A547EB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2F0A76-9D2C-48AF-9F13-2B08DACC9853}"/>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232981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AE9966-B3A9-5CCD-5B0A-848B9C1B03A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DE15ABD-D6A5-6012-B3D5-7190EF9DE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0E2D523-8DE8-7237-A07A-DFFFF5CF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324BE2-CC25-F7BD-562A-40FCCA0F47D5}"/>
              </a:ext>
            </a:extLst>
          </p:cNvPr>
          <p:cNvSpPr>
            <a:spLocks noGrp="1"/>
          </p:cNvSpPr>
          <p:nvPr>
            <p:ph type="dt" sz="half" idx="10"/>
          </p:nvPr>
        </p:nvSpPr>
        <p:spPr/>
        <p:txBody>
          <a:bodyPr/>
          <a:lstStyle/>
          <a:p>
            <a:fld id="{64D1BD29-9DBF-EF43-B5D2-04EE29A6F501}"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1837D6F6-EF84-129E-BEAA-DE1CB0C122F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880048-5ACA-504B-182B-68823E626011}"/>
              </a:ext>
            </a:extLst>
          </p:cNvPr>
          <p:cNvSpPr>
            <a:spLocks noGrp="1"/>
          </p:cNvSpPr>
          <p:nvPr>
            <p:ph type="sldNum" sz="quarter" idx="12"/>
          </p:nvPr>
        </p:nvSpPr>
        <p:spPr/>
        <p:txBody>
          <a:body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74145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D13D777-BF9F-61B4-7274-9DB2DD830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2913EDB-B371-26D7-FB1F-2D8945C7E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E5FD25-16CA-E559-0EF7-5D1F72F70E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D1BD29-9DBF-EF43-B5D2-04EE29A6F501}"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27872D65-DB79-1295-E1B4-0DB7BC21B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050FB79-B148-2645-44EB-B1E7E296E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B2A31E-68A6-1F4C-9980-64C75CF4D18B}" type="slidenum">
              <a:rPr kumimoji="1" lang="ja-JP" altLang="en-US" smtClean="0"/>
              <a:t>‹#›</a:t>
            </a:fld>
            <a:endParaRPr kumimoji="1" lang="ja-JP" altLang="en-US"/>
          </a:p>
        </p:txBody>
      </p:sp>
    </p:spTree>
    <p:extLst>
      <p:ext uri="{BB962C8B-B14F-4D97-AF65-F5344CB8AC3E}">
        <p14:creationId xmlns:p14="http://schemas.microsoft.com/office/powerpoint/2010/main" val="1670961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7.emf"/><Relationship Id="rId4" Type="http://schemas.openxmlformats.org/officeDocument/2006/relationships/image" Target="../media/image46.emf"/></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3" Type="http://schemas.openxmlformats.org/officeDocument/2006/relationships/image" Target="../media/image55.png"/><Relationship Id="rId7" Type="http://schemas.openxmlformats.org/officeDocument/2006/relationships/image" Target="../media/image58.emf"/><Relationship Id="rId12"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62.png"/><Relationship Id="rId5" Type="http://schemas.microsoft.com/office/2007/relationships/hdphoto" Target="../media/hdphoto1.wdp"/><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svg"/><Relationship Id="rId1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25.png"/><Relationship Id="rId18" Type="http://schemas.microsoft.com/office/2007/relationships/hdphoto" Target="../media/hdphoto3.wdp"/><Relationship Id="rId3" Type="http://schemas.openxmlformats.org/officeDocument/2006/relationships/image" Target="../media/image66.png"/><Relationship Id="rId21" Type="http://schemas.openxmlformats.org/officeDocument/2006/relationships/image" Target="../media/image30.png"/><Relationship Id="rId7" Type="http://schemas.openxmlformats.org/officeDocument/2006/relationships/image" Target="../media/image69.png"/><Relationship Id="rId12" Type="http://schemas.openxmlformats.org/officeDocument/2006/relationships/image" Target="../media/image24.svg"/><Relationship Id="rId17" Type="http://schemas.openxmlformats.org/officeDocument/2006/relationships/image" Target="../media/image76.png"/><Relationship Id="rId2" Type="http://schemas.openxmlformats.org/officeDocument/2006/relationships/image" Target="../media/image3.png"/><Relationship Id="rId16" Type="http://schemas.openxmlformats.org/officeDocument/2006/relationships/image" Target="../media/image75.png"/><Relationship Id="rId20" Type="http://schemas.openxmlformats.org/officeDocument/2006/relationships/image" Target="../media/image58.emf"/><Relationship Id="rId1" Type="http://schemas.openxmlformats.org/officeDocument/2006/relationships/slideLayout" Target="../slideLayouts/slideLayout1.xml"/><Relationship Id="rId6" Type="http://schemas.openxmlformats.org/officeDocument/2006/relationships/image" Target="../media/image68.svg"/><Relationship Id="rId11" Type="http://schemas.openxmlformats.org/officeDocument/2006/relationships/image" Target="../media/image23.png"/><Relationship Id="rId5" Type="http://schemas.openxmlformats.org/officeDocument/2006/relationships/image" Target="../media/image67.png"/><Relationship Id="rId15" Type="http://schemas.openxmlformats.org/officeDocument/2006/relationships/image" Target="../media/image74.png"/><Relationship Id="rId10" Type="http://schemas.openxmlformats.org/officeDocument/2006/relationships/image" Target="../media/image72.emf"/><Relationship Id="rId19" Type="http://schemas.openxmlformats.org/officeDocument/2006/relationships/image" Target="../media/image77.emf"/><Relationship Id="rId4" Type="http://schemas.microsoft.com/office/2007/relationships/hdphoto" Target="../media/hdphoto2.wdp"/><Relationship Id="rId9" Type="http://schemas.openxmlformats.org/officeDocument/2006/relationships/image" Target="../media/image71.png"/><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gif"/><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gif"/><Relationship Id="rId1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245327" y="698182"/>
            <a:ext cx="11764536" cy="1251262"/>
          </a:xfrm>
        </p:spPr>
        <p:txBody>
          <a:bodyPr anchor="ctr">
            <a:noAutofit/>
          </a:bodyPr>
          <a:lstStyle/>
          <a:p>
            <a:pPr>
              <a:lnSpc>
                <a:spcPct val="100000"/>
              </a:lnSpc>
            </a:pPr>
            <a:r>
              <a:rPr lang="ja-JP" altLang="en-US" sz="2800">
                <a:latin typeface="Hiragino Maru Gothic Pro W4" panose="020F0400000000000000" pitchFamily="34" charset="-128"/>
                <a:ea typeface="Hiragino Maru Gothic Pro W4" panose="020F0400000000000000" pitchFamily="34" charset="-128"/>
                <a:cs typeface="Arial" panose="020B0604020202020204" pitchFamily="34" charset="0"/>
              </a:rPr>
              <a:t>ゲノム医療リアルワールドデータの臨床への還元</a:t>
            </a:r>
            <a:endParaRPr lang="ja-JP" altLang="en-US" sz="2800" dirty="0">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4" name="サブタイトル 3"/>
          <p:cNvSpPr>
            <a:spLocks noGrp="1"/>
          </p:cNvSpPr>
          <p:nvPr>
            <p:ph type="subTitle" idx="1"/>
          </p:nvPr>
        </p:nvSpPr>
        <p:spPr>
          <a:xfrm>
            <a:off x="2241395" y="5105400"/>
            <a:ext cx="7772400" cy="1752600"/>
          </a:xfrm>
        </p:spPr>
        <p:txBody>
          <a:bodyPr>
            <a:normAutofit lnSpcReduction="10000"/>
          </a:bodyPr>
          <a:lstStyle/>
          <a:p>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池上 政周</a:t>
            </a:r>
            <a:endParaRPr lang="en-US" altLang="ja-JP"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a:p>
            <a:r>
              <a:rPr lang="ja-JP" altLang="en-US">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国立</a:t>
            </a:r>
            <a:r>
              <a:rPr lang="ja-JP" altLang="en-US"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がん研究センター　細胞</a:t>
            </a:r>
            <a:r>
              <a:rPr lang="ja-JP" altLang="en-US">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情報学分野</a:t>
            </a:r>
            <a:endParaRPr lang="en-US" altLang="ja-JP"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a:p>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がんゲノム情報管理センター（</a:t>
            </a:r>
            <a:r>
              <a:rPr lang="en-US" altLang="ja-JP" dirty="0">
                <a:latin typeface="Hiragino Maru Gothic Pro W4" panose="020F0400000000000000" pitchFamily="34" charset="-128"/>
                <a:ea typeface="Hiragino Maru Gothic Pro W4" panose="020F0400000000000000" pitchFamily="34" charset="-128"/>
                <a:cs typeface="Arial" panose="020B0604020202020204" pitchFamily="34" charset="0"/>
              </a:rPr>
              <a:t>C-CAT</a:t>
            </a:r>
            <a:r>
              <a:rPr lang="ja-JP" altLang="en-US">
                <a:latin typeface="Hiragino Maru Gothic Pro W4" panose="020F0400000000000000" pitchFamily="34" charset="-128"/>
                <a:ea typeface="Hiragino Maru Gothic Pro W4" panose="020F0400000000000000" pitchFamily="34" charset="-128"/>
                <a:cs typeface="Arial" panose="020B0604020202020204" pitchFamily="34" charset="0"/>
              </a:rPr>
              <a:t>）</a:t>
            </a:r>
            <a:endParaRPr lang="en-US" altLang="ja-JP" dirty="0">
              <a:latin typeface="Hiragino Maru Gothic Pro W4" panose="020F0400000000000000" pitchFamily="34" charset="-128"/>
              <a:ea typeface="Hiragino Maru Gothic Pro W4" panose="020F0400000000000000" pitchFamily="34" charset="-128"/>
              <a:cs typeface="Arial" panose="020B0604020202020204" pitchFamily="34" charset="0"/>
            </a:endParaRPr>
          </a:p>
          <a:p>
            <a:r>
              <a:rPr lang="en-US" altLang="ja-JP"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COI</a:t>
            </a:r>
            <a:r>
              <a:rPr lang="ja-JP" altLang="en-US">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rPr>
              <a:t>はありません</a:t>
            </a:r>
            <a:endParaRPr lang="ja-JP" altLang="en-US" dirty="0">
              <a:solidFill>
                <a:schemeClr val="tx1"/>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5" name="テキスト ボックス 4"/>
          <p:cNvSpPr txBox="1"/>
          <p:nvPr/>
        </p:nvSpPr>
        <p:spPr>
          <a:xfrm>
            <a:off x="3756677" y="0"/>
            <a:ext cx="8435323" cy="369332"/>
          </a:xfrm>
          <a:prstGeom prst="rect">
            <a:avLst/>
          </a:prstGeom>
          <a:noFill/>
        </p:spPr>
        <p:txBody>
          <a:bodyPr wrap="none" rtlCol="0">
            <a:spAutoFit/>
          </a:bodyPr>
          <a:lstStyle/>
          <a:p>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第</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40</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回日本整形外科学会基礎学術集会　</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2025</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年</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10</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月</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16</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日～</a:t>
            </a:r>
            <a:r>
              <a:rPr kumimoji="1" lang="en-US"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17</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日</a:t>
            </a:r>
            <a:r>
              <a:rPr kumimoji="1" lang="en-AU" altLang="ja-JP"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a:t>
            </a:r>
            <a:r>
              <a:rPr kumimoji="1" lang="ja-JP" altLang="en-US">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rPr>
              <a:t>ホテル青森</a:t>
            </a:r>
            <a:endParaRPr kumimoji="1" lang="ja-JP" altLang="en-US" dirty="0">
              <a:solidFill>
                <a:prstClr val="black"/>
              </a:solidFill>
              <a:latin typeface="Hiragino Maru Gothic Pro W4" panose="020F0400000000000000" pitchFamily="34" charset="-128"/>
              <a:ea typeface="Hiragino Maru Gothic Pro W4" panose="020F0400000000000000" pitchFamily="34" charset="-128"/>
              <a:cs typeface="Arial" panose="020B0604020202020204" pitchFamily="34" charset="0"/>
            </a:endParaRPr>
          </a:p>
        </p:txBody>
      </p:sp>
      <p:sp>
        <p:nvSpPr>
          <p:cNvPr id="2" name="スライド番号プレースホルダー 2">
            <a:extLst>
              <a:ext uri="{FF2B5EF4-FFF2-40B4-BE49-F238E27FC236}">
                <a16:creationId xmlns:a16="http://schemas.microsoft.com/office/drawing/2014/main" id="{8BFB9731-8384-21F8-1B8F-346D8EBCECE7}"/>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1028" name="Picture 4" descr="C-CATキャラクター：ジーノ">
            <a:extLst>
              <a:ext uri="{FF2B5EF4-FFF2-40B4-BE49-F238E27FC236}">
                <a16:creationId xmlns:a16="http://schemas.microsoft.com/office/drawing/2014/main" id="{1C1E32ED-7683-91E1-2821-43604CA21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3"/>
          <a:stretch>
            <a:fillRect/>
          </a:stretch>
        </p:blipFill>
        <p:spPr bwMode="auto">
          <a:xfrm>
            <a:off x="1479302" y="5105400"/>
            <a:ext cx="1397805" cy="15996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CATキャラクター：クロモ">
            <a:extLst>
              <a:ext uri="{FF2B5EF4-FFF2-40B4-BE49-F238E27FC236}">
                <a16:creationId xmlns:a16="http://schemas.microsoft.com/office/drawing/2014/main" id="{5D6B4372-A274-8BE3-F6DA-7172546E9A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861"/>
          <a:stretch>
            <a:fillRect/>
          </a:stretch>
        </p:blipFill>
        <p:spPr bwMode="auto">
          <a:xfrm>
            <a:off x="9206092" y="5105399"/>
            <a:ext cx="1489025" cy="1599655"/>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3C96E77B-16DD-38C5-14B9-AE549EDD44B8}"/>
              </a:ext>
            </a:extLst>
          </p:cNvPr>
          <p:cNvSpPr/>
          <p:nvPr/>
        </p:nvSpPr>
        <p:spPr>
          <a:xfrm>
            <a:off x="10515600" y="5105399"/>
            <a:ext cx="609600" cy="466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2" descr="A qr code with a cartoon cat&#10;&#10;Description automatically generated">
            <a:extLst>
              <a:ext uri="{FF2B5EF4-FFF2-40B4-BE49-F238E27FC236}">
                <a16:creationId xmlns:a16="http://schemas.microsoft.com/office/drawing/2014/main" id="{766FB0F0-9941-7169-D452-A07AAFB2F4A1}"/>
              </a:ext>
            </a:extLst>
          </p:cNvPr>
          <p:cNvPicPr>
            <a:picLocks noChangeAspect="1"/>
          </p:cNvPicPr>
          <p:nvPr/>
        </p:nvPicPr>
        <p:blipFill>
          <a:blip r:embed="rId5"/>
          <a:stretch>
            <a:fillRect/>
          </a:stretch>
        </p:blipFill>
        <p:spPr>
          <a:xfrm>
            <a:off x="4816101" y="1866531"/>
            <a:ext cx="2441764" cy="2441764"/>
          </a:xfrm>
          <a:prstGeom prst="rect">
            <a:avLst/>
          </a:prstGeom>
        </p:spPr>
      </p:pic>
      <p:sp>
        <p:nvSpPr>
          <p:cNvPr id="13" name="テキスト ボックス 12">
            <a:extLst>
              <a:ext uri="{FF2B5EF4-FFF2-40B4-BE49-F238E27FC236}">
                <a16:creationId xmlns:a16="http://schemas.microsoft.com/office/drawing/2014/main" id="{6A35C171-8AC4-F758-8A8F-52E902B47191}"/>
              </a:ext>
            </a:extLst>
          </p:cNvPr>
          <p:cNvSpPr txBox="1"/>
          <p:nvPr/>
        </p:nvSpPr>
        <p:spPr>
          <a:xfrm>
            <a:off x="7579455" y="3037363"/>
            <a:ext cx="4108817" cy="1200329"/>
          </a:xfrm>
          <a:prstGeom prst="rect">
            <a:avLst/>
          </a:prstGeom>
          <a:noFill/>
        </p:spPr>
        <p:txBody>
          <a:bodyPr wrap="none" rtlCol="0">
            <a:spAutoFit/>
          </a:bodyPr>
          <a:lstStyle/>
          <a:p>
            <a:r>
              <a:rPr kumimoji="1" lang="en-US" altLang="ja-JP" dirty="0"/>
              <a:t>QR</a:t>
            </a:r>
            <a:r>
              <a:rPr kumimoji="1" lang="ja-JP" altLang="en-US"/>
              <a:t>コードでアクセスください</a:t>
            </a:r>
            <a:endParaRPr kumimoji="1" lang="en-US" altLang="ja-JP" dirty="0"/>
          </a:p>
          <a:p>
            <a:r>
              <a:rPr kumimoji="1" lang="ja-JP" altLang="en-US"/>
              <a:t>・本スライドのダウンロード</a:t>
            </a:r>
            <a:endParaRPr kumimoji="1" lang="en-US" altLang="ja-JP" dirty="0"/>
          </a:p>
          <a:p>
            <a:r>
              <a:rPr lang="ja-JP" altLang="en-US"/>
              <a:t>・解析ソフトのダウンロード</a:t>
            </a:r>
            <a:endParaRPr lang="en-US" altLang="ja-JP" dirty="0"/>
          </a:p>
          <a:p>
            <a:r>
              <a:rPr lang="ja-JP" altLang="en-US"/>
              <a:t>・スマホからクラウドサーバーで解析</a:t>
            </a:r>
            <a:endParaRPr lang="en-US" altLang="ja-JP" dirty="0"/>
          </a:p>
        </p:txBody>
      </p:sp>
    </p:spTree>
    <p:extLst>
      <p:ext uri="{BB962C8B-B14F-4D97-AF65-F5344CB8AC3E}">
        <p14:creationId xmlns:p14="http://schemas.microsoft.com/office/powerpoint/2010/main" val="87454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5C08-FC74-F784-E565-EDD20C566B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8A90D1-5F8A-C20A-1E92-5B4C5562728F}"/>
              </a:ext>
            </a:extLst>
          </p:cNvPr>
          <p:cNvSpPr txBox="1"/>
          <p:nvPr/>
        </p:nvSpPr>
        <p:spPr>
          <a:xfrm>
            <a:off x="1567421" y="57887"/>
            <a:ext cx="91229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卵巣がんでの解析例：遺伝子変異プロファイル</a:t>
            </a:r>
          </a:p>
        </p:txBody>
      </p:sp>
      <p:pic>
        <p:nvPicPr>
          <p:cNvPr id="1026" name="Picture 2" descr="Plot object">
            <a:extLst>
              <a:ext uri="{FF2B5EF4-FFF2-40B4-BE49-F238E27FC236}">
                <a16:creationId xmlns:a16="http://schemas.microsoft.com/office/drawing/2014/main" id="{BDB8CFB7-A338-3DF9-08EA-B7A4D89EA9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26" y="684392"/>
            <a:ext cx="6173608" cy="6173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C80F95-687C-9C6E-6E67-BB515FAF05C4}"/>
              </a:ext>
            </a:extLst>
          </p:cNvPr>
          <p:cNvPicPr>
            <a:picLocks noChangeAspect="1"/>
          </p:cNvPicPr>
          <p:nvPr/>
        </p:nvPicPr>
        <p:blipFill>
          <a:blip r:embed="rId3"/>
          <a:stretch>
            <a:fillRect/>
          </a:stretch>
        </p:blipFill>
        <p:spPr>
          <a:xfrm>
            <a:off x="6312194" y="978194"/>
            <a:ext cx="5879805" cy="5879805"/>
          </a:xfrm>
          <a:prstGeom prst="rect">
            <a:avLst/>
          </a:prstGeom>
        </p:spPr>
      </p:pic>
      <p:cxnSp>
        <p:nvCxnSpPr>
          <p:cNvPr id="6" name="直線コネクタ 5">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5" name="スライド番号プレースホルダー 2">
            <a:extLst>
              <a:ext uri="{FF2B5EF4-FFF2-40B4-BE49-F238E27FC236}">
                <a16:creationId xmlns:a16="http://schemas.microsoft.com/office/drawing/2014/main" id="{3894200A-2470-F054-F27D-D22A0EB11FAA}"/>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5985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A6E43-A1F6-8107-5FD0-AD1A3F3A37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D46100-BCD1-0413-6241-D10CD37686FF}"/>
              </a:ext>
            </a:extLst>
          </p:cNvPr>
          <p:cNvSpPr txBox="1"/>
          <p:nvPr/>
        </p:nvSpPr>
        <p:spPr>
          <a:xfrm>
            <a:off x="1567421" y="57887"/>
            <a:ext cx="91229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肺</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薬剤奏効因子探索</a:t>
            </a:r>
            <a:endPar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cxnSp>
        <p:nvCxnSpPr>
          <p:cNvPr id="6" name="直線コネクタ 5">
            <a:extLst>
              <a:ext uri="{FF2B5EF4-FFF2-40B4-BE49-F238E27FC236}">
                <a16:creationId xmlns:a16="http://schemas.microsoft.com/office/drawing/2014/main" id="{ADC91D53-CEF7-159E-3E87-96231021B0DF}"/>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grpSp>
        <p:nvGrpSpPr>
          <p:cNvPr id="10" name="グループ化 9">
            <a:extLst>
              <a:ext uri="{FF2B5EF4-FFF2-40B4-BE49-F238E27FC236}">
                <a16:creationId xmlns:a16="http://schemas.microsoft.com/office/drawing/2014/main" id="{64DA068A-ACC7-50D4-4026-73BF30C1AD0D}"/>
              </a:ext>
            </a:extLst>
          </p:cNvPr>
          <p:cNvGrpSpPr/>
          <p:nvPr/>
        </p:nvGrpSpPr>
        <p:grpSpPr>
          <a:xfrm>
            <a:off x="358914" y="737453"/>
            <a:ext cx="6243053" cy="5656359"/>
            <a:chOff x="280462" y="820374"/>
            <a:chExt cx="6572319" cy="5805681"/>
          </a:xfrm>
        </p:grpSpPr>
        <p:pic>
          <p:nvPicPr>
            <p:cNvPr id="8" name="図 7">
              <a:extLst>
                <a:ext uri="{FF2B5EF4-FFF2-40B4-BE49-F238E27FC236}">
                  <a16:creationId xmlns:a16="http://schemas.microsoft.com/office/drawing/2014/main" id="{D0E6BDB4-F0A9-4DCB-7BE2-1521BDE4C35B}"/>
                </a:ext>
              </a:extLst>
            </p:cNvPr>
            <p:cNvPicPr>
              <a:picLocks noChangeAspect="1"/>
            </p:cNvPicPr>
            <p:nvPr/>
          </p:nvPicPr>
          <p:blipFill>
            <a:blip r:embed="rId2"/>
            <a:stretch>
              <a:fillRect/>
            </a:stretch>
          </p:blipFill>
          <p:spPr>
            <a:xfrm>
              <a:off x="280462" y="820374"/>
              <a:ext cx="6572319" cy="5805681"/>
            </a:xfrm>
            <a:prstGeom prst="rect">
              <a:avLst/>
            </a:prstGeom>
          </p:spPr>
        </p:pic>
        <p:pic>
          <p:nvPicPr>
            <p:cNvPr id="5" name="図 4">
              <a:extLst>
                <a:ext uri="{FF2B5EF4-FFF2-40B4-BE49-F238E27FC236}">
                  <a16:creationId xmlns:a16="http://schemas.microsoft.com/office/drawing/2014/main" id="{6ABC8FEC-36C0-F449-07D3-02F992BEA275}"/>
                </a:ext>
              </a:extLst>
            </p:cNvPr>
            <p:cNvPicPr>
              <a:picLocks noChangeAspect="1"/>
            </p:cNvPicPr>
            <p:nvPr/>
          </p:nvPicPr>
          <p:blipFill>
            <a:blip r:embed="rId3"/>
            <a:stretch>
              <a:fillRect/>
            </a:stretch>
          </p:blipFill>
          <p:spPr>
            <a:xfrm>
              <a:off x="4741682" y="5514714"/>
              <a:ext cx="1658612" cy="522912"/>
            </a:xfrm>
            <a:prstGeom prst="rect">
              <a:avLst/>
            </a:prstGeom>
          </p:spPr>
        </p:pic>
      </p:grpSp>
      <p:pic>
        <p:nvPicPr>
          <p:cNvPr id="9" name="図 8">
            <a:extLst>
              <a:ext uri="{FF2B5EF4-FFF2-40B4-BE49-F238E27FC236}">
                <a16:creationId xmlns:a16="http://schemas.microsoft.com/office/drawing/2014/main" id="{330C74CC-E649-CF16-6B72-E3D66E0B49B6}"/>
              </a:ext>
            </a:extLst>
          </p:cNvPr>
          <p:cNvPicPr>
            <a:picLocks noChangeAspect="1"/>
          </p:cNvPicPr>
          <p:nvPr/>
        </p:nvPicPr>
        <p:blipFill>
          <a:blip r:embed="rId4"/>
          <a:stretch>
            <a:fillRect/>
          </a:stretch>
        </p:blipFill>
        <p:spPr>
          <a:xfrm>
            <a:off x="6873198" y="726044"/>
            <a:ext cx="4799268" cy="5667768"/>
          </a:xfrm>
          <a:prstGeom prst="rect">
            <a:avLst/>
          </a:prstGeom>
        </p:spPr>
      </p:pic>
      <p:sp>
        <p:nvSpPr>
          <p:cNvPr id="11" name="テキスト ボックス 10">
            <a:extLst>
              <a:ext uri="{FF2B5EF4-FFF2-40B4-BE49-F238E27FC236}">
                <a16:creationId xmlns:a16="http://schemas.microsoft.com/office/drawing/2014/main" id="{6B753274-DAA9-C82D-CD1B-AA93697E05F8}"/>
              </a:ext>
            </a:extLst>
          </p:cNvPr>
          <p:cNvSpPr txBox="1"/>
          <p:nvPr/>
        </p:nvSpPr>
        <p:spPr>
          <a:xfrm>
            <a:off x="526127" y="6430781"/>
            <a:ext cx="5724644"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治療期間と各種因子の関係をインタラクティブに表示</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3" name="テキスト ボックス 12">
            <a:extLst>
              <a:ext uri="{FF2B5EF4-FFF2-40B4-BE49-F238E27FC236}">
                <a16:creationId xmlns:a16="http://schemas.microsoft.com/office/drawing/2014/main" id="{B024BEA7-5ED5-0C31-E3C8-7A3F093A0CF4}"/>
              </a:ext>
            </a:extLst>
          </p:cNvPr>
          <p:cNvSpPr txBox="1"/>
          <p:nvPr/>
        </p:nvSpPr>
        <p:spPr>
          <a:xfrm>
            <a:off x="6754628" y="6430781"/>
            <a:ext cx="5262979"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治療反応性に関与する遺伝子変異を網羅的に抽出</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7" name="スライド番号プレースホルダー 2">
            <a:extLst>
              <a:ext uri="{FF2B5EF4-FFF2-40B4-BE49-F238E27FC236}">
                <a16:creationId xmlns:a16="http://schemas.microsoft.com/office/drawing/2014/main" id="{0760A9DE-9EEA-D615-9F64-2B11D3B5C5C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4154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E8F7-0CAF-4114-A0F7-6675CC5FC27D}"/>
            </a:ext>
          </a:extLst>
        </p:cNvPr>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7C630181-6EEE-234D-2AB4-66E7B503AA1A}"/>
              </a:ext>
            </a:extLst>
          </p:cNvPr>
          <p:cNvSpPr>
            <a:spLocks noGrp="1"/>
          </p:cNvSpPr>
          <p:nvPr>
            <p:ph type="sldNum" sz="quarter" idx="12"/>
          </p:nvPr>
        </p:nvSpPr>
        <p:spPr>
          <a:xfrm>
            <a:off x="10150365" y="6492875"/>
            <a:ext cx="517634" cy="365125"/>
          </a:xfrm>
        </p:spPr>
        <p:txBody>
          <a:bodyPr/>
          <a:lstStyle/>
          <a:p>
            <a:fld id="{5B1CBFC8-6C5E-6342-AD79-951C370F4C2C}" type="slidenum">
              <a:rPr lang="en-JP" smtClean="0"/>
              <a:t>12</a:t>
            </a:fld>
            <a:endParaRPr lang="en-JP"/>
          </a:p>
        </p:txBody>
      </p:sp>
      <p:pic>
        <p:nvPicPr>
          <p:cNvPr id="13" name="Picture 12">
            <a:extLst>
              <a:ext uri="{FF2B5EF4-FFF2-40B4-BE49-F238E27FC236}">
                <a16:creationId xmlns:a16="http://schemas.microsoft.com/office/drawing/2014/main" id="{29633CF5-4E5C-37A6-5694-F38783F03CFE}"/>
              </a:ext>
            </a:extLst>
          </p:cNvPr>
          <p:cNvPicPr>
            <a:picLocks noChangeAspect="1"/>
          </p:cNvPicPr>
          <p:nvPr/>
        </p:nvPicPr>
        <p:blipFill>
          <a:blip r:embed="rId2"/>
          <a:stretch>
            <a:fillRect/>
          </a:stretch>
        </p:blipFill>
        <p:spPr>
          <a:xfrm>
            <a:off x="2247399" y="1225359"/>
            <a:ext cx="3202723" cy="2819385"/>
          </a:xfrm>
          <a:prstGeom prst="rect">
            <a:avLst/>
          </a:prstGeom>
        </p:spPr>
      </p:pic>
      <p:sp>
        <p:nvSpPr>
          <p:cNvPr id="14" name="TextBox 13">
            <a:extLst>
              <a:ext uri="{FF2B5EF4-FFF2-40B4-BE49-F238E27FC236}">
                <a16:creationId xmlns:a16="http://schemas.microsoft.com/office/drawing/2014/main" id="{86E5433B-262B-B240-BC82-669D606C1F93}"/>
              </a:ext>
            </a:extLst>
          </p:cNvPr>
          <p:cNvSpPr txBox="1"/>
          <p:nvPr/>
        </p:nvSpPr>
        <p:spPr>
          <a:xfrm>
            <a:off x="2479831" y="4798703"/>
            <a:ext cx="2954655" cy="1200329"/>
          </a:xfrm>
          <a:prstGeom prst="rect">
            <a:avLst/>
          </a:prstGeom>
          <a:noFill/>
        </p:spPr>
        <p:txBody>
          <a:bodyPr wrap="none" rtlCol="0">
            <a:spAutoFit/>
          </a:bodyPr>
          <a:lstStyle/>
          <a:p>
            <a:r>
              <a:rPr lang="ja-JP" altLang="en-US" sz="2400">
                <a:latin typeface="Yu Gothic" panose="020B0400000000000000" pitchFamily="34" charset="-128"/>
                <a:ea typeface="Yu Gothic" panose="020B0400000000000000" pitchFamily="34" charset="-128"/>
              </a:rPr>
              <a:t>単一</a:t>
            </a:r>
            <a:r>
              <a:rPr lang="en-JP" sz="2400">
                <a:latin typeface="Yu Gothic" panose="020B0400000000000000" pitchFamily="34" charset="-128"/>
                <a:ea typeface="Yu Gothic" panose="020B0400000000000000" pitchFamily="34" charset="-128"/>
              </a:rPr>
              <a:t>治療における</a:t>
            </a:r>
            <a:endParaRPr lang="en-JP" sz="2400" dirty="0">
              <a:latin typeface="Yu Gothic" panose="020B0400000000000000" pitchFamily="34" charset="-128"/>
              <a:ea typeface="Yu Gothic" panose="020B0400000000000000" pitchFamily="34" charset="-128"/>
            </a:endParaRPr>
          </a:p>
          <a:p>
            <a:r>
              <a:rPr lang="en-JP" sz="2400" dirty="0">
                <a:latin typeface="Yu Gothic" panose="020B0400000000000000" pitchFamily="34" charset="-128"/>
                <a:ea typeface="Yu Gothic" panose="020B0400000000000000" pitchFamily="34" charset="-128"/>
              </a:rPr>
              <a:t>遺伝子変異の有無と</a:t>
            </a:r>
          </a:p>
          <a:p>
            <a:r>
              <a:rPr lang="en-JP" sz="2400" dirty="0">
                <a:latin typeface="Yu Gothic" panose="020B0400000000000000" pitchFamily="34" charset="-128"/>
                <a:ea typeface="Yu Gothic" panose="020B0400000000000000" pitchFamily="34" charset="-128"/>
              </a:rPr>
              <a:t>生存期間の関係</a:t>
            </a:r>
          </a:p>
        </p:txBody>
      </p:sp>
      <p:sp>
        <p:nvSpPr>
          <p:cNvPr id="15" name="TextBox 14">
            <a:extLst>
              <a:ext uri="{FF2B5EF4-FFF2-40B4-BE49-F238E27FC236}">
                <a16:creationId xmlns:a16="http://schemas.microsoft.com/office/drawing/2014/main" id="{ED98C00A-AA14-1250-023D-84683F01E460}"/>
              </a:ext>
            </a:extLst>
          </p:cNvPr>
          <p:cNvSpPr txBox="1"/>
          <p:nvPr/>
        </p:nvSpPr>
        <p:spPr>
          <a:xfrm>
            <a:off x="3106635" y="694547"/>
            <a:ext cx="1415772" cy="461665"/>
          </a:xfrm>
          <a:prstGeom prst="rect">
            <a:avLst/>
          </a:prstGeom>
          <a:solidFill>
            <a:schemeClr val="accent2">
              <a:lumMod val="20000"/>
              <a:lumOff val="80000"/>
            </a:schemeClr>
          </a:solidFill>
        </p:spPr>
        <p:txBody>
          <a:bodyPr wrap="none" rtlCol="0">
            <a:spAutoFit/>
          </a:bodyPr>
          <a:lstStyle/>
          <a:p>
            <a:r>
              <a:rPr lang="en-JP" sz="2400" dirty="0">
                <a:latin typeface="Yu Gothic" panose="020B0400000000000000" pitchFamily="34" charset="-128"/>
                <a:ea typeface="Yu Gothic" panose="020B0400000000000000" pitchFamily="34" charset="-128"/>
              </a:rPr>
              <a:t>臨床試験</a:t>
            </a:r>
          </a:p>
        </p:txBody>
      </p:sp>
      <p:sp>
        <p:nvSpPr>
          <p:cNvPr id="17" name="TextBox 16">
            <a:extLst>
              <a:ext uri="{FF2B5EF4-FFF2-40B4-BE49-F238E27FC236}">
                <a16:creationId xmlns:a16="http://schemas.microsoft.com/office/drawing/2014/main" id="{12F38489-D55B-E909-4CBE-A4577AA0275F}"/>
              </a:ext>
            </a:extLst>
          </p:cNvPr>
          <p:cNvSpPr txBox="1"/>
          <p:nvPr/>
        </p:nvSpPr>
        <p:spPr>
          <a:xfrm>
            <a:off x="5983269" y="4734584"/>
            <a:ext cx="5258171" cy="1200329"/>
          </a:xfrm>
          <a:prstGeom prst="rect">
            <a:avLst/>
          </a:prstGeom>
          <a:noFill/>
        </p:spPr>
        <p:txBody>
          <a:bodyPr wrap="none" rtlCol="0">
            <a:spAutoFit/>
          </a:bodyPr>
          <a:lstStyle/>
          <a:p>
            <a:r>
              <a:rPr lang="en-JP" sz="2400">
                <a:latin typeface="Yu Gothic" panose="020B0400000000000000" pitchFamily="34" charset="-128"/>
                <a:ea typeface="Yu Gothic" panose="020B0400000000000000" pitchFamily="34" charset="-128"/>
              </a:rPr>
              <a:t>遺伝子変異がある</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ない</a:t>
            </a:r>
            <a:r>
              <a:rPr lang="en-JP" sz="2400">
                <a:latin typeface="Yu Gothic" panose="020B0400000000000000" pitchFamily="34" charset="-128"/>
                <a:ea typeface="Yu Gothic" panose="020B0400000000000000" pitchFamily="34" charset="-128"/>
              </a:rPr>
              <a:t>患者における</a:t>
            </a:r>
            <a:endParaRPr lang="en-JP" sz="2400" dirty="0">
              <a:latin typeface="Yu Gothic" panose="020B0400000000000000" pitchFamily="34" charset="-128"/>
              <a:ea typeface="Yu Gothic" panose="020B0400000000000000" pitchFamily="34" charset="-128"/>
            </a:endParaRPr>
          </a:p>
          <a:p>
            <a:r>
              <a:rPr lang="en-JP" sz="2400" dirty="0">
                <a:latin typeface="Yu Gothic" panose="020B0400000000000000" pitchFamily="34" charset="-128"/>
                <a:ea typeface="Yu Gothic" panose="020B0400000000000000" pitchFamily="34" charset="-128"/>
              </a:rPr>
              <a:t>治療の種類と</a:t>
            </a:r>
          </a:p>
          <a:p>
            <a:r>
              <a:rPr lang="en-JP" sz="2400" dirty="0">
                <a:latin typeface="Yu Gothic" panose="020B0400000000000000" pitchFamily="34" charset="-128"/>
                <a:ea typeface="Yu Gothic" panose="020B0400000000000000" pitchFamily="34" charset="-128"/>
              </a:rPr>
              <a:t>生存期間の関係</a:t>
            </a:r>
          </a:p>
        </p:txBody>
      </p:sp>
      <p:sp>
        <p:nvSpPr>
          <p:cNvPr id="20" name="TextBox 19">
            <a:extLst>
              <a:ext uri="{FF2B5EF4-FFF2-40B4-BE49-F238E27FC236}">
                <a16:creationId xmlns:a16="http://schemas.microsoft.com/office/drawing/2014/main" id="{44048DEC-5095-AA2C-4FD1-CD3F5E748F1A}"/>
              </a:ext>
            </a:extLst>
          </p:cNvPr>
          <p:cNvSpPr txBox="1"/>
          <p:nvPr/>
        </p:nvSpPr>
        <p:spPr>
          <a:xfrm>
            <a:off x="6492460" y="6163661"/>
            <a:ext cx="3127779" cy="71558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データの豊富さ</a:t>
            </a:r>
          </a:p>
          <a:p>
            <a:r>
              <a:rPr lang="en-JP" sz="1350">
                <a:latin typeface="Yu Gothic" panose="020B0400000000000000" pitchFamily="34" charset="-128"/>
                <a:ea typeface="Yu Gothic" panose="020B0400000000000000" pitchFamily="34" charset="-128"/>
              </a:rPr>
              <a:t>知りたい情報をダイレクトに解析可能</a:t>
            </a:r>
            <a:endParaRPr lang="en-US" sz="1350" dirty="0">
              <a:latin typeface="Yu Gothic" panose="020B0400000000000000" pitchFamily="34" charset="-128"/>
              <a:ea typeface="Yu Gothic" panose="020B0400000000000000" pitchFamily="34" charset="-128"/>
            </a:endParaRPr>
          </a:p>
          <a:p>
            <a:r>
              <a:rPr lang="ja-JP" altLang="en-US" sz="1350">
                <a:latin typeface="Yu Gothic" panose="020B0400000000000000" pitchFamily="34" charset="-128"/>
                <a:ea typeface="Yu Gothic" panose="020B0400000000000000" pitchFamily="34" charset="-128"/>
              </a:rPr>
              <a:t>バイアス・欠損値などの問題</a:t>
            </a:r>
            <a:endParaRPr lang="en-JP" sz="1350" dirty="0">
              <a:latin typeface="Yu Gothic" panose="020B0400000000000000" pitchFamily="34" charset="-128"/>
              <a:ea typeface="Yu Gothic" panose="020B0400000000000000" pitchFamily="34" charset="-128"/>
            </a:endParaRPr>
          </a:p>
        </p:txBody>
      </p:sp>
      <p:sp>
        <p:nvSpPr>
          <p:cNvPr id="22" name="TextBox 21">
            <a:extLst>
              <a:ext uri="{FF2B5EF4-FFF2-40B4-BE49-F238E27FC236}">
                <a16:creationId xmlns:a16="http://schemas.microsoft.com/office/drawing/2014/main" id="{8B900878-2705-0145-F5E7-4B95173E4DD4}"/>
              </a:ext>
            </a:extLst>
          </p:cNvPr>
          <p:cNvSpPr txBox="1"/>
          <p:nvPr/>
        </p:nvSpPr>
        <p:spPr>
          <a:xfrm>
            <a:off x="3803269" y="6136846"/>
            <a:ext cx="1396536" cy="715581"/>
          </a:xfrm>
          <a:prstGeom prst="rect">
            <a:avLst/>
          </a:prstGeom>
          <a:noFill/>
        </p:spPr>
        <p:txBody>
          <a:bodyPr wrap="none" rtlCol="0">
            <a:spAutoFit/>
          </a:bodyPr>
          <a:lstStyle/>
          <a:p>
            <a:r>
              <a:rPr lang="en-JP" sz="1350" dirty="0">
                <a:latin typeface="Yu Gothic" panose="020B0400000000000000" pitchFamily="34" charset="-128"/>
                <a:ea typeface="Yu Gothic" panose="020B0400000000000000" pitchFamily="34" charset="-128"/>
              </a:rPr>
              <a:t>症例の均一さ</a:t>
            </a:r>
          </a:p>
          <a:p>
            <a:r>
              <a:rPr lang="en-JP" sz="1350" dirty="0">
                <a:latin typeface="Yu Gothic" panose="020B0400000000000000" pitchFamily="34" charset="-128"/>
                <a:ea typeface="Yu Gothic" panose="020B0400000000000000" pitchFamily="34" charset="-128"/>
              </a:rPr>
              <a:t>データの正確さ</a:t>
            </a:r>
          </a:p>
          <a:p>
            <a:r>
              <a:rPr lang="en-JP" sz="1350" dirty="0">
                <a:latin typeface="Yu Gothic" panose="020B0400000000000000" pitchFamily="34" charset="-128"/>
                <a:ea typeface="Yu Gothic" panose="020B0400000000000000" pitchFamily="34" charset="-128"/>
              </a:rPr>
              <a:t>データの詳細さ</a:t>
            </a:r>
          </a:p>
        </p:txBody>
      </p:sp>
      <p:sp>
        <p:nvSpPr>
          <p:cNvPr id="23" name="Left-Right Arrow 22">
            <a:extLst>
              <a:ext uri="{FF2B5EF4-FFF2-40B4-BE49-F238E27FC236}">
                <a16:creationId xmlns:a16="http://schemas.microsoft.com/office/drawing/2014/main" id="{881586E0-27F5-318D-3879-6DD297D2E81B}"/>
              </a:ext>
            </a:extLst>
          </p:cNvPr>
          <p:cNvSpPr/>
          <p:nvPr/>
        </p:nvSpPr>
        <p:spPr>
          <a:xfrm>
            <a:off x="5288261" y="6333075"/>
            <a:ext cx="1103710" cy="28932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1350"/>
          </a:p>
        </p:txBody>
      </p:sp>
      <p:sp>
        <p:nvSpPr>
          <p:cNvPr id="24" name="TextBox 23">
            <a:extLst>
              <a:ext uri="{FF2B5EF4-FFF2-40B4-BE49-F238E27FC236}">
                <a16:creationId xmlns:a16="http://schemas.microsoft.com/office/drawing/2014/main" id="{5A149B44-3BFF-E372-7905-92D41E72D156}"/>
              </a:ext>
            </a:extLst>
          </p:cNvPr>
          <p:cNvSpPr txBox="1"/>
          <p:nvPr/>
        </p:nvSpPr>
        <p:spPr>
          <a:xfrm>
            <a:off x="5444546" y="6131487"/>
            <a:ext cx="939681" cy="300082"/>
          </a:xfrm>
          <a:prstGeom prst="rect">
            <a:avLst/>
          </a:prstGeom>
          <a:noFill/>
        </p:spPr>
        <p:txBody>
          <a:bodyPr wrap="none" rtlCol="0">
            <a:spAutoFit/>
          </a:bodyPr>
          <a:lstStyle/>
          <a:p>
            <a:r>
              <a:rPr lang="en-JP" sz="1350" dirty="0"/>
              <a:t>Trade-off</a:t>
            </a:r>
          </a:p>
        </p:txBody>
      </p:sp>
      <p:pic>
        <p:nvPicPr>
          <p:cNvPr id="32770" name="Picture 2" descr="Plot object">
            <a:extLst>
              <a:ext uri="{FF2B5EF4-FFF2-40B4-BE49-F238E27FC236}">
                <a16:creationId xmlns:a16="http://schemas.microsoft.com/office/drawing/2014/main" id="{D20CC4AB-AF4F-2A17-9618-1DCAA65BC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24" t="1109" b="75507"/>
          <a:stretch/>
        </p:blipFill>
        <p:spPr bwMode="auto">
          <a:xfrm>
            <a:off x="5857266" y="1030914"/>
            <a:ext cx="3572138" cy="35660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lot object">
            <a:extLst>
              <a:ext uri="{FF2B5EF4-FFF2-40B4-BE49-F238E27FC236}">
                <a16:creationId xmlns:a16="http://schemas.microsoft.com/office/drawing/2014/main" id="{1F303EF6-F332-0D5F-4A6F-4C821737F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31" t="3257" r="3292" b="94080"/>
          <a:stretch/>
        </p:blipFill>
        <p:spPr bwMode="auto">
          <a:xfrm>
            <a:off x="8341140" y="1146202"/>
            <a:ext cx="2068043" cy="9892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6F46443-9865-8CBA-24E8-DD5726F09309}"/>
              </a:ext>
            </a:extLst>
          </p:cNvPr>
          <p:cNvSpPr txBox="1"/>
          <p:nvPr/>
        </p:nvSpPr>
        <p:spPr>
          <a:xfrm>
            <a:off x="6780759" y="1191479"/>
            <a:ext cx="1725152" cy="369332"/>
          </a:xfrm>
          <a:prstGeom prst="rect">
            <a:avLst/>
          </a:prstGeom>
          <a:noFill/>
        </p:spPr>
        <p:txBody>
          <a:bodyPr wrap="none" rtlCol="0">
            <a:spAutoFit/>
          </a:bodyPr>
          <a:lstStyle/>
          <a:p>
            <a:r>
              <a:rPr lang="en-JP" i="1" dirty="0"/>
              <a:t>PIK3CA</a:t>
            </a:r>
            <a:r>
              <a:rPr lang="en-JP" dirty="0"/>
              <a:t>/</a:t>
            </a:r>
            <a:r>
              <a:rPr lang="en-JP" i="1" dirty="0"/>
              <a:t>PTEN</a:t>
            </a:r>
          </a:p>
        </p:txBody>
      </p:sp>
      <p:sp>
        <p:nvSpPr>
          <p:cNvPr id="5" name="TextBox 1">
            <a:extLst>
              <a:ext uri="{FF2B5EF4-FFF2-40B4-BE49-F238E27FC236}">
                <a16:creationId xmlns:a16="http://schemas.microsoft.com/office/drawing/2014/main" id="{69E63929-4666-6E2E-CFED-90DEBF8FB852}"/>
              </a:ext>
            </a:extLst>
          </p:cNvPr>
          <p:cNvSpPr txBox="1"/>
          <p:nvPr/>
        </p:nvSpPr>
        <p:spPr>
          <a:xfrm>
            <a:off x="1567421" y="57887"/>
            <a:ext cx="9122980" cy="523220"/>
          </a:xfrm>
          <a:prstGeom prst="rect">
            <a:avLst/>
          </a:prstGeom>
          <a:noFill/>
        </p:spPr>
        <p:txBody>
          <a:bodyPr wrap="square" rtlCol="0">
            <a:spAutoFit/>
          </a:bodyPr>
          <a:lstStyle/>
          <a:p>
            <a:pPr algn="ctr">
              <a:defRPr/>
            </a:pPr>
            <a:r>
              <a:rPr kumimoji="1" lang="en-US" altLang="ja-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C-CAT</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データ独自の用途：薬剤奏効性情報を活用する</a:t>
            </a:r>
          </a:p>
        </p:txBody>
      </p:sp>
      <p:cxnSp>
        <p:nvCxnSpPr>
          <p:cNvPr id="6" name="直線コネクタ 5">
            <a:extLst>
              <a:ext uri="{FF2B5EF4-FFF2-40B4-BE49-F238E27FC236}">
                <a16:creationId xmlns:a16="http://schemas.microsoft.com/office/drawing/2014/main" id="{402CAB5F-35FD-0550-3B60-6A664D9154D3}"/>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7" name="テキスト ボックス 6">
            <a:extLst>
              <a:ext uri="{FF2B5EF4-FFF2-40B4-BE49-F238E27FC236}">
                <a16:creationId xmlns:a16="http://schemas.microsoft.com/office/drawing/2014/main" id="{EE2DC9F5-9E68-D121-9D4C-5C09F9EC79AB}"/>
              </a:ext>
            </a:extLst>
          </p:cNvPr>
          <p:cNvSpPr txBox="1"/>
          <p:nvPr/>
        </p:nvSpPr>
        <p:spPr>
          <a:xfrm>
            <a:off x="317259" y="3258447"/>
            <a:ext cx="1569660" cy="923330"/>
          </a:xfrm>
          <a:prstGeom prst="rect">
            <a:avLst/>
          </a:prstGeom>
          <a:solidFill>
            <a:schemeClr val="tx2">
              <a:lumMod val="10000"/>
              <a:lumOff val="90000"/>
            </a:schemeClr>
          </a:solidFill>
        </p:spPr>
        <p:txBody>
          <a:bodyPr wrap="none" rtlCol="0">
            <a:spAutoFit/>
          </a:bodyPr>
          <a:lstStyle/>
          <a:p>
            <a:r>
              <a:rPr kumimoji="1" lang="ja-JP" altLang="en-US"/>
              <a:t>ある治療が</a:t>
            </a:r>
            <a:endParaRPr kumimoji="1" lang="en-US" altLang="ja-JP" dirty="0"/>
          </a:p>
          <a:p>
            <a:r>
              <a:rPr lang="ja-JP" altLang="en-US"/>
              <a:t>どの患者に</a:t>
            </a:r>
            <a:endParaRPr lang="en-US" altLang="ja-JP" dirty="0"/>
          </a:p>
          <a:p>
            <a:r>
              <a:rPr lang="ja-JP" altLang="en-US"/>
              <a:t>効果があるか</a:t>
            </a:r>
            <a:endParaRPr kumimoji="1" lang="ja-JP" altLang="en-US"/>
          </a:p>
        </p:txBody>
      </p:sp>
      <p:sp>
        <p:nvSpPr>
          <p:cNvPr id="8" name="テキスト ボックス 7">
            <a:extLst>
              <a:ext uri="{FF2B5EF4-FFF2-40B4-BE49-F238E27FC236}">
                <a16:creationId xmlns:a16="http://schemas.microsoft.com/office/drawing/2014/main" id="{117483D4-8929-9B11-335D-2674F72CB756}"/>
              </a:ext>
            </a:extLst>
          </p:cNvPr>
          <p:cNvSpPr txBox="1"/>
          <p:nvPr/>
        </p:nvSpPr>
        <p:spPr>
          <a:xfrm>
            <a:off x="10150365" y="3258447"/>
            <a:ext cx="1569660" cy="923330"/>
          </a:xfrm>
          <a:prstGeom prst="rect">
            <a:avLst/>
          </a:prstGeom>
          <a:solidFill>
            <a:schemeClr val="tx2">
              <a:lumMod val="10000"/>
              <a:lumOff val="90000"/>
            </a:schemeClr>
          </a:solidFill>
        </p:spPr>
        <p:txBody>
          <a:bodyPr wrap="none" rtlCol="0">
            <a:spAutoFit/>
          </a:bodyPr>
          <a:lstStyle/>
          <a:p>
            <a:r>
              <a:rPr kumimoji="1" lang="ja-JP" altLang="en-US"/>
              <a:t>ある患者に</a:t>
            </a:r>
            <a:endParaRPr kumimoji="1" lang="en-US" altLang="ja-JP" dirty="0"/>
          </a:p>
          <a:p>
            <a:r>
              <a:rPr lang="ja-JP" altLang="en-US"/>
              <a:t>どの治療</a:t>
            </a:r>
            <a:r>
              <a:rPr kumimoji="1" lang="ja-JP" altLang="en-US"/>
              <a:t>が</a:t>
            </a:r>
            <a:endParaRPr kumimoji="1" lang="en-US" altLang="ja-JP" dirty="0"/>
          </a:p>
          <a:p>
            <a:r>
              <a:rPr lang="ja-JP" altLang="en-US"/>
              <a:t>効果があるか</a:t>
            </a:r>
            <a:endParaRPr kumimoji="1" lang="ja-JP" altLang="en-US"/>
          </a:p>
        </p:txBody>
      </p:sp>
      <p:sp>
        <p:nvSpPr>
          <p:cNvPr id="9" name="テキスト ボックス 8">
            <a:extLst>
              <a:ext uri="{FF2B5EF4-FFF2-40B4-BE49-F238E27FC236}">
                <a16:creationId xmlns:a16="http://schemas.microsoft.com/office/drawing/2014/main" id="{2D223694-8B24-28D1-8FAF-C3920E3A1182}"/>
              </a:ext>
            </a:extLst>
          </p:cNvPr>
          <p:cNvSpPr txBox="1"/>
          <p:nvPr/>
        </p:nvSpPr>
        <p:spPr>
          <a:xfrm>
            <a:off x="201842" y="2763212"/>
            <a:ext cx="1800493" cy="369332"/>
          </a:xfrm>
          <a:prstGeom prst="rect">
            <a:avLst/>
          </a:prstGeom>
          <a:noFill/>
        </p:spPr>
        <p:txBody>
          <a:bodyPr wrap="none" rtlCol="0">
            <a:spAutoFit/>
          </a:bodyPr>
          <a:lstStyle/>
          <a:p>
            <a:r>
              <a:rPr kumimoji="1" lang="ja-JP" altLang="en-US" u="sng"/>
              <a:t>治療開発の視点</a:t>
            </a:r>
          </a:p>
        </p:txBody>
      </p:sp>
      <p:sp>
        <p:nvSpPr>
          <p:cNvPr id="10" name="テキスト ボックス 9">
            <a:extLst>
              <a:ext uri="{FF2B5EF4-FFF2-40B4-BE49-F238E27FC236}">
                <a16:creationId xmlns:a16="http://schemas.microsoft.com/office/drawing/2014/main" id="{655C032D-D4A7-0FC0-1492-461CDB47D689}"/>
              </a:ext>
            </a:extLst>
          </p:cNvPr>
          <p:cNvSpPr txBox="1"/>
          <p:nvPr/>
        </p:nvSpPr>
        <p:spPr>
          <a:xfrm>
            <a:off x="10150365" y="2841385"/>
            <a:ext cx="1569660" cy="369332"/>
          </a:xfrm>
          <a:prstGeom prst="rect">
            <a:avLst/>
          </a:prstGeom>
          <a:noFill/>
        </p:spPr>
        <p:txBody>
          <a:bodyPr wrap="none" rtlCol="0">
            <a:spAutoFit/>
          </a:bodyPr>
          <a:lstStyle/>
          <a:p>
            <a:r>
              <a:rPr kumimoji="1" lang="ja-JP" altLang="en-US" u="sng"/>
              <a:t>臨床医の視点</a:t>
            </a:r>
          </a:p>
        </p:txBody>
      </p:sp>
      <p:sp>
        <p:nvSpPr>
          <p:cNvPr id="16" name="TextBox 15">
            <a:extLst>
              <a:ext uri="{FF2B5EF4-FFF2-40B4-BE49-F238E27FC236}">
                <a16:creationId xmlns:a16="http://schemas.microsoft.com/office/drawing/2014/main" id="{1A21C640-12F8-2B0A-413B-B062843C1EF9}"/>
              </a:ext>
            </a:extLst>
          </p:cNvPr>
          <p:cNvSpPr txBox="1"/>
          <p:nvPr/>
        </p:nvSpPr>
        <p:spPr>
          <a:xfrm>
            <a:off x="6683206" y="694547"/>
            <a:ext cx="3262432" cy="461665"/>
          </a:xfrm>
          <a:prstGeom prst="rect">
            <a:avLst/>
          </a:prstGeom>
          <a:solidFill>
            <a:schemeClr val="accent2">
              <a:lumMod val="20000"/>
              <a:lumOff val="80000"/>
            </a:schemeClr>
          </a:solidFill>
        </p:spPr>
        <p:txBody>
          <a:bodyPr wrap="none" rtlCol="0">
            <a:spAutoFit/>
          </a:bodyPr>
          <a:lstStyle/>
          <a:p>
            <a:r>
              <a:rPr lang="en-JP" sz="2400" dirty="0">
                <a:latin typeface="Yu Gothic" panose="020B0400000000000000" pitchFamily="34" charset="-128"/>
                <a:ea typeface="Yu Gothic" panose="020B0400000000000000" pitchFamily="34" charset="-128"/>
              </a:rPr>
              <a:t>リアルワールドデータ</a:t>
            </a:r>
          </a:p>
        </p:txBody>
      </p:sp>
    </p:spTree>
    <p:extLst>
      <p:ext uri="{BB962C8B-B14F-4D97-AF65-F5344CB8AC3E}">
        <p14:creationId xmlns:p14="http://schemas.microsoft.com/office/powerpoint/2010/main" val="149767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2BCBF-DB93-894A-BDB6-0A71C6317E0F}"/>
            </a:ext>
          </a:extLst>
        </p:cNvPr>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EB4BDEE4-5550-C0A7-DC22-1B375FC1BB7F}"/>
              </a:ext>
            </a:extLst>
          </p:cNvPr>
          <p:cNvSpPr>
            <a:spLocks noGrp="1"/>
          </p:cNvSpPr>
          <p:nvPr>
            <p:ph type="sldNum" sz="quarter" idx="12"/>
          </p:nvPr>
        </p:nvSpPr>
        <p:spPr>
          <a:xfrm>
            <a:off x="10150365" y="6492875"/>
            <a:ext cx="517634" cy="365125"/>
          </a:xfrm>
        </p:spPr>
        <p:txBody>
          <a:bodyPr/>
          <a:lstStyle/>
          <a:p>
            <a:fld id="{5B1CBFC8-6C5E-6342-AD79-951C370F4C2C}" type="slidenum">
              <a:rPr lang="en-JP" smtClean="0"/>
              <a:t>13</a:t>
            </a:fld>
            <a:endParaRPr lang="en-JP"/>
          </a:p>
        </p:txBody>
      </p:sp>
      <p:sp>
        <p:nvSpPr>
          <p:cNvPr id="21" name="TextBox 20">
            <a:extLst>
              <a:ext uri="{FF2B5EF4-FFF2-40B4-BE49-F238E27FC236}">
                <a16:creationId xmlns:a16="http://schemas.microsoft.com/office/drawing/2014/main" id="{32EBD58B-D019-D307-AB99-3B8949066247}"/>
              </a:ext>
            </a:extLst>
          </p:cNvPr>
          <p:cNvSpPr txBox="1"/>
          <p:nvPr/>
        </p:nvSpPr>
        <p:spPr>
          <a:xfrm>
            <a:off x="1567421" y="726044"/>
            <a:ext cx="7356501"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・軟部肉腫は遺伝子変異に基づくクラスタリングで明瞭に分離される</a:t>
            </a:r>
          </a:p>
          <a:p>
            <a:r>
              <a:rPr lang="en-JP" dirty="0">
                <a:latin typeface="Yu Gothic" panose="020B0400000000000000" pitchFamily="34" charset="-128"/>
                <a:ea typeface="Yu Gothic" panose="020B0400000000000000" pitchFamily="34" charset="-128"/>
              </a:rPr>
              <a:t>・組織型や遺伝子変異に基づいて有効性の高い薬剤が予測できる</a:t>
            </a:r>
          </a:p>
          <a:p>
            <a:r>
              <a:rPr lang="en-JP">
                <a:latin typeface="Yu Gothic" panose="020B0400000000000000" pitchFamily="34" charset="-128"/>
                <a:ea typeface="Yu Gothic" panose="020B0400000000000000" pitchFamily="34" charset="-128"/>
              </a:rPr>
              <a:t>・</a:t>
            </a:r>
            <a:r>
              <a:rPr lang="ja-JP" altLang="en-US">
                <a:latin typeface="Yu Gothic" panose="020B0400000000000000" pitchFamily="34" charset="-128"/>
                <a:ea typeface="Yu Gothic" panose="020B0400000000000000" pitchFamily="34" charset="-128"/>
              </a:rPr>
              <a:t>既存薬の使い分けを</a:t>
            </a:r>
            <a:r>
              <a:rPr lang="en-JP">
                <a:latin typeface="Yu Gothic" panose="020B0400000000000000" pitchFamily="34" charset="-128"/>
                <a:ea typeface="Yu Gothic" panose="020B0400000000000000" pitchFamily="34" charset="-128"/>
              </a:rPr>
              <a:t>目的</a:t>
            </a:r>
            <a:r>
              <a:rPr lang="ja-JP" altLang="en-US">
                <a:latin typeface="Yu Gothic" panose="020B0400000000000000" pitchFamily="34" charset="-128"/>
                <a:ea typeface="Yu Gothic" panose="020B0400000000000000" pitchFamily="34" charset="-128"/>
              </a:rPr>
              <a:t>とした</a:t>
            </a:r>
            <a:r>
              <a:rPr lang="en-JP">
                <a:latin typeface="Yu Gothic" panose="020B0400000000000000" pitchFamily="34" charset="-128"/>
                <a:ea typeface="Yu Gothic" panose="020B0400000000000000" pitchFamily="34" charset="-128"/>
              </a:rPr>
              <a:t>CGP</a:t>
            </a:r>
            <a:r>
              <a:rPr lang="en-JP" dirty="0">
                <a:latin typeface="Yu Gothic" panose="020B0400000000000000" pitchFamily="34" charset="-128"/>
                <a:ea typeface="Yu Gothic" panose="020B0400000000000000" pitchFamily="34" charset="-128"/>
              </a:rPr>
              <a:t>の活用を提案</a:t>
            </a:r>
          </a:p>
        </p:txBody>
      </p:sp>
      <p:pic>
        <p:nvPicPr>
          <p:cNvPr id="8" name="Picture 7">
            <a:extLst>
              <a:ext uri="{FF2B5EF4-FFF2-40B4-BE49-F238E27FC236}">
                <a16:creationId xmlns:a16="http://schemas.microsoft.com/office/drawing/2014/main" id="{79CC63D7-B9A9-88E9-BE6C-B58D17B36074}"/>
              </a:ext>
            </a:extLst>
          </p:cNvPr>
          <p:cNvPicPr>
            <a:picLocks noChangeAspect="1"/>
          </p:cNvPicPr>
          <p:nvPr/>
        </p:nvPicPr>
        <p:blipFill>
          <a:blip r:embed="rId2"/>
          <a:stretch>
            <a:fillRect/>
          </a:stretch>
        </p:blipFill>
        <p:spPr>
          <a:xfrm>
            <a:off x="56809" y="1625562"/>
            <a:ext cx="5903003" cy="5232438"/>
          </a:xfrm>
          <a:prstGeom prst="rect">
            <a:avLst/>
          </a:prstGeom>
        </p:spPr>
      </p:pic>
      <p:pic>
        <p:nvPicPr>
          <p:cNvPr id="10" name="Picture 9">
            <a:extLst>
              <a:ext uri="{FF2B5EF4-FFF2-40B4-BE49-F238E27FC236}">
                <a16:creationId xmlns:a16="http://schemas.microsoft.com/office/drawing/2014/main" id="{28A178F0-DAB8-3B9F-F9D9-33075CDC3C4D}"/>
              </a:ext>
            </a:extLst>
          </p:cNvPr>
          <p:cNvPicPr>
            <a:picLocks noChangeAspect="1"/>
          </p:cNvPicPr>
          <p:nvPr/>
        </p:nvPicPr>
        <p:blipFill>
          <a:blip r:embed="rId3"/>
          <a:stretch>
            <a:fillRect/>
          </a:stretch>
        </p:blipFill>
        <p:spPr>
          <a:xfrm>
            <a:off x="5671488" y="1726703"/>
            <a:ext cx="6520512" cy="4628550"/>
          </a:xfrm>
          <a:prstGeom prst="rect">
            <a:avLst/>
          </a:prstGeom>
        </p:spPr>
      </p:pic>
      <p:sp>
        <p:nvSpPr>
          <p:cNvPr id="5" name="TextBox 1">
            <a:extLst>
              <a:ext uri="{FF2B5EF4-FFF2-40B4-BE49-F238E27FC236}">
                <a16:creationId xmlns:a16="http://schemas.microsoft.com/office/drawing/2014/main" id="{2EB6AC97-2F70-9068-04AA-9FBF45A53F1C}"/>
              </a:ext>
            </a:extLst>
          </p:cNvPr>
          <p:cNvSpPr txBox="1"/>
          <p:nvPr/>
        </p:nvSpPr>
        <p:spPr>
          <a:xfrm>
            <a:off x="1567421" y="57887"/>
            <a:ext cx="9122980" cy="523220"/>
          </a:xfrm>
          <a:prstGeom prst="rect">
            <a:avLst/>
          </a:prstGeom>
          <a:noFill/>
        </p:spPr>
        <p:txBody>
          <a:bodyPr wrap="square" rtlCol="0">
            <a:spAutoFit/>
          </a:bodyPr>
          <a:lstStyle/>
          <a:p>
            <a:pPr algn="ctr">
              <a:defRPr/>
            </a:pPr>
            <a:r>
              <a:rPr lang="ja-JP" altLang="en-US" sz="2800">
                <a:solidFill>
                  <a:prstClr val="black"/>
                </a:solidFill>
                <a:latin typeface="Hiragino Maru Gothic Pro W4" panose="020F0400000000000000" pitchFamily="34" charset="-128"/>
                <a:ea typeface="Hiragino Maru Gothic Pro W4" panose="020F0400000000000000" pitchFamily="34" charset="-128"/>
              </a:rPr>
              <a:t>軟部肉腫の二次治療</a:t>
            </a:r>
            <a:r>
              <a:rPr lang="en-US" altLang="ja-JP" sz="2800" dirty="0">
                <a:solidFill>
                  <a:prstClr val="black"/>
                </a:solidFill>
                <a:latin typeface="Hiragino Maru Gothic Pro W4" panose="020F0400000000000000" pitchFamily="34" charset="-128"/>
                <a:ea typeface="Hiragino Maru Gothic Pro W4" panose="020F0400000000000000" pitchFamily="34" charset="-128"/>
              </a:rPr>
              <a:t>3</a:t>
            </a:r>
            <a:r>
              <a:rPr lang="ja-JP" altLang="en-US" sz="2800">
                <a:solidFill>
                  <a:prstClr val="black"/>
                </a:solidFill>
                <a:latin typeface="Hiragino Maru Gothic Pro W4" panose="020F0400000000000000" pitchFamily="34" charset="-128"/>
                <a:ea typeface="Hiragino Maru Gothic Pro W4" panose="020F0400000000000000" pitchFamily="34" charset="-128"/>
              </a:rPr>
              <a:t>薬剤の使い分け</a:t>
            </a:r>
            <a:endPar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06EE7345-4B49-715A-5997-2F0660770EDE}"/>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9956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734F-1F6B-ACFB-FC19-AB5F58EB83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58EA789-8001-390F-406F-7C56D165323B}"/>
              </a:ext>
            </a:extLst>
          </p:cNvPr>
          <p:cNvPicPr>
            <a:picLocks noChangeAspect="1"/>
          </p:cNvPicPr>
          <p:nvPr/>
        </p:nvPicPr>
        <p:blipFill rotWithShape="1">
          <a:blip r:embed="rId3"/>
          <a:srcRect t="4126"/>
          <a:stretch/>
        </p:blipFill>
        <p:spPr>
          <a:xfrm>
            <a:off x="70568" y="1011294"/>
            <a:ext cx="5427677" cy="4544118"/>
          </a:xfrm>
          <a:prstGeom prst="rect">
            <a:avLst/>
          </a:prstGeom>
        </p:spPr>
      </p:pic>
      <p:sp>
        <p:nvSpPr>
          <p:cNvPr id="2" name="TextBox 1">
            <a:extLst>
              <a:ext uri="{FF2B5EF4-FFF2-40B4-BE49-F238E27FC236}">
                <a16:creationId xmlns:a16="http://schemas.microsoft.com/office/drawing/2014/main" id="{3B788FDD-E59A-DF37-EDFA-670443D64325}"/>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7" name="TextBox 6">
            <a:extLst>
              <a:ext uri="{FF2B5EF4-FFF2-40B4-BE49-F238E27FC236}">
                <a16:creationId xmlns:a16="http://schemas.microsoft.com/office/drawing/2014/main" id="{D22D8C42-0154-9BFD-A775-5D748A38E03E}"/>
              </a:ext>
            </a:extLst>
          </p:cNvPr>
          <p:cNvSpPr txBox="1"/>
          <p:nvPr/>
        </p:nvSpPr>
        <p:spPr>
          <a:xfrm>
            <a:off x="3407781" y="2448674"/>
            <a:ext cx="24833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PARP阻害薬で</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治療を受けた群</a:t>
            </a:r>
            <a:endParaRPr kumimoji="1" lang="en-US"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a:p>
            <a:pPr lvl="0">
              <a:defRPr/>
            </a:pPr>
            <a:r>
              <a:rPr lang="en-JP" altLang="ja-JP">
                <a:solidFill>
                  <a:srgbClr val="00B050"/>
                </a:solidFill>
                <a:latin typeface="Hiragino Maru Gothic Pro W4" panose="020F0400000000000000" pitchFamily="34" charset="-128"/>
                <a:ea typeface="Hiragino Maru Gothic Pro W4" panose="020F0400000000000000" pitchFamily="34" charset="-128"/>
              </a:rPr>
              <a:t>生存期間中央値</a:t>
            </a:r>
            <a:r>
              <a:rPr lang="en-US" altLang="ja-JP" dirty="0">
                <a:solidFill>
                  <a:srgbClr val="00B050"/>
                </a:solidFill>
                <a:latin typeface="Hiragino Maru Gothic Pro W4" panose="020F0400000000000000" pitchFamily="34" charset="-128"/>
                <a:ea typeface="Hiragino Maru Gothic Pro W4" panose="020F0400000000000000" pitchFamily="34" charset="-128"/>
              </a:rPr>
              <a:t>874</a:t>
            </a:r>
            <a:r>
              <a:rPr lang="en-JP" altLang="ja-JP">
                <a:solidFill>
                  <a:srgbClr val="00B050"/>
                </a:solidFill>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p:txBody>
      </p:sp>
      <p:sp>
        <p:nvSpPr>
          <p:cNvPr id="8" name="TextBox 7">
            <a:extLst>
              <a:ext uri="{FF2B5EF4-FFF2-40B4-BE49-F238E27FC236}">
                <a16:creationId xmlns:a16="http://schemas.microsoft.com/office/drawing/2014/main" id="{5C54192B-7AE5-C227-EDD1-BEE911415BFB}"/>
              </a:ext>
            </a:extLst>
          </p:cNvPr>
          <p:cNvSpPr txBox="1"/>
          <p:nvPr/>
        </p:nvSpPr>
        <p:spPr>
          <a:xfrm>
            <a:off x="1258154" y="4262080"/>
            <a:ext cx="24833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PARP阻害薬以外の</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治療を受けた群</a:t>
            </a:r>
            <a:endParaRPr kumimoji="1" 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a:p>
            <a:pPr>
              <a:defRPr/>
            </a:pPr>
            <a:r>
              <a:rPr lang="ja-JP" altLang="en-US">
                <a:solidFill>
                  <a:srgbClr val="E97132"/>
                </a:solidFill>
                <a:latin typeface="Hiragino Maru Gothic Pro W4" panose="020F0400000000000000" pitchFamily="34" charset="-128"/>
                <a:ea typeface="Hiragino Maru Gothic Pro W4" panose="020F0400000000000000" pitchFamily="34" charset="-128"/>
              </a:rPr>
              <a:t>生存期間中央値</a:t>
            </a:r>
            <a:r>
              <a:rPr lang="en-US" altLang="ja-JP" dirty="0">
                <a:solidFill>
                  <a:srgbClr val="E97132"/>
                </a:solidFill>
                <a:latin typeface="Hiragino Maru Gothic Pro W4" panose="020F0400000000000000" pitchFamily="34" charset="-128"/>
                <a:ea typeface="Hiragino Maru Gothic Pro W4" panose="020F0400000000000000" pitchFamily="34" charset="-128"/>
              </a:rPr>
              <a:t>423</a:t>
            </a:r>
            <a:r>
              <a:rPr lang="ja-JP" altLang="en-US">
                <a:solidFill>
                  <a:srgbClr val="E97132"/>
                </a:solidFill>
                <a:latin typeface="Hiragino Maru Gothic Pro W4" panose="020F0400000000000000" pitchFamily="34" charset="-128"/>
                <a:ea typeface="Hiragino Maru Gothic Pro W4" panose="020F0400000000000000" pitchFamily="34" charset="-128"/>
              </a:rPr>
              <a:t>日</a:t>
            </a:r>
            <a:endParaRPr lang="en-JP" altLang="ja-JP">
              <a:solidFill>
                <a:srgbClr val="E97132"/>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11" name="Picture 3">
            <a:extLst>
              <a:ext uri="{FF2B5EF4-FFF2-40B4-BE49-F238E27FC236}">
                <a16:creationId xmlns:a16="http://schemas.microsoft.com/office/drawing/2014/main" id="{100D5246-7329-7AF2-B07C-F28701450952}"/>
              </a:ext>
            </a:extLst>
          </p:cNvPr>
          <p:cNvPicPr>
            <a:picLocks noChangeAspect="1"/>
          </p:cNvPicPr>
          <p:nvPr/>
        </p:nvPicPr>
        <p:blipFill>
          <a:blip r:embed="rId4"/>
          <a:srcRect t="6034"/>
          <a:stretch>
            <a:fillRect/>
          </a:stretch>
        </p:blipFill>
        <p:spPr>
          <a:xfrm>
            <a:off x="6248919" y="1152879"/>
            <a:ext cx="5449403" cy="4402533"/>
          </a:xfrm>
          <a:prstGeom prst="rect">
            <a:avLst/>
          </a:prstGeom>
        </p:spPr>
      </p:pic>
      <p:sp>
        <p:nvSpPr>
          <p:cNvPr id="12" name="TextBox 6">
            <a:extLst>
              <a:ext uri="{FF2B5EF4-FFF2-40B4-BE49-F238E27FC236}">
                <a16:creationId xmlns:a16="http://schemas.microsoft.com/office/drawing/2014/main" id="{4C9AE00F-AD84-1DC6-3A38-97C721D23C38}"/>
              </a:ext>
            </a:extLst>
          </p:cNvPr>
          <p:cNvSpPr txBox="1"/>
          <p:nvPr/>
        </p:nvSpPr>
        <p:spPr>
          <a:xfrm>
            <a:off x="8517123" y="3030979"/>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PS 0</a:t>
            </a:r>
            <a:endParaRPr kumimoji="1" lang="en-US"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生存期間中央値</a:t>
            </a:r>
            <a:r>
              <a:rPr kumimoji="1" lang="en-JP" sz="1800" b="0" i="0" u="none" strike="noStrike" kern="1200" cap="none" spc="0" normalizeH="0" baseline="0" noProof="0" dirty="0">
                <a:ln>
                  <a:noFill/>
                </a:ln>
                <a:solidFill>
                  <a:srgbClr val="00B050"/>
                </a:solidFill>
                <a:effectLst/>
                <a:uLnTx/>
                <a:uFillTx/>
                <a:latin typeface="Hiragino Maru Gothic Pro W4" panose="020F0400000000000000" pitchFamily="34" charset="-128"/>
                <a:ea typeface="Hiragino Maru Gothic Pro W4" panose="020F0400000000000000" pitchFamily="34" charset="-128"/>
              </a:rPr>
              <a:t>418日</a:t>
            </a:r>
          </a:p>
        </p:txBody>
      </p:sp>
      <p:sp>
        <p:nvSpPr>
          <p:cNvPr id="13" name="TextBox 7">
            <a:extLst>
              <a:ext uri="{FF2B5EF4-FFF2-40B4-BE49-F238E27FC236}">
                <a16:creationId xmlns:a16="http://schemas.microsoft.com/office/drawing/2014/main" id="{6765C83B-1339-73A6-D56B-A3C00E18ABC5}"/>
              </a:ext>
            </a:extLst>
          </p:cNvPr>
          <p:cNvSpPr txBox="1"/>
          <p:nvPr/>
        </p:nvSpPr>
        <p:spPr>
          <a:xfrm>
            <a:off x="9426827" y="4584375"/>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PS </a:t>
            </a:r>
            <a:r>
              <a:rPr kumimoji="1" lang="en-JP"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1</a:t>
            </a:r>
            <a:r>
              <a:rPr kumimoji="1" lang="ja-JP" altLang="en-US"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 </a:t>
            </a:r>
            <a:endParaRPr kumimoji="1" lang="en-US" altLang="ja-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生存</a:t>
            </a:r>
            <a:r>
              <a:rPr kumimoji="1" lang="ja-JP" alt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期間中央値</a:t>
            </a:r>
            <a:r>
              <a:rPr kumimoji="1" lang="en-US" altLang="ja-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291</a:t>
            </a:r>
            <a:r>
              <a:rPr kumimoji="1" lang="ja-JP" altLang="en-US"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E97132"/>
              </a:solidFill>
              <a:effectLst/>
              <a:uLnTx/>
              <a:uFillTx/>
              <a:latin typeface="Hiragino Maru Gothic Pro W4" panose="020F0400000000000000" pitchFamily="34" charset="-128"/>
              <a:ea typeface="Hiragino Maru Gothic Pro W4" panose="020F0400000000000000" pitchFamily="34" charset="-128"/>
            </a:endParaRPr>
          </a:p>
        </p:txBody>
      </p:sp>
      <p:sp>
        <p:nvSpPr>
          <p:cNvPr id="14" name="TextBox 4">
            <a:extLst>
              <a:ext uri="{FF2B5EF4-FFF2-40B4-BE49-F238E27FC236}">
                <a16:creationId xmlns:a16="http://schemas.microsoft.com/office/drawing/2014/main" id="{768BA5CC-B7D3-C8D6-8960-CC2A7DFC2E76}"/>
              </a:ext>
            </a:extLst>
          </p:cNvPr>
          <p:cNvSpPr txBox="1"/>
          <p:nvPr/>
        </p:nvSpPr>
        <p:spPr>
          <a:xfrm>
            <a:off x="6685831" y="4518081"/>
            <a:ext cx="24833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PS </a:t>
            </a:r>
            <a:r>
              <a:rPr kumimoji="1" lang="en-JP"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2-4</a:t>
            </a:r>
            <a:r>
              <a:rPr kumimoji="1" lang="ja-JP" altLang="en-US"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 </a:t>
            </a:r>
            <a:endParaRPr kumimoji="1" lang="en-US" altLang="ja-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生存</a:t>
            </a:r>
            <a:r>
              <a:rPr kumimoji="1" lang="ja-JP" altLang="en-US"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期間中央値</a:t>
            </a:r>
            <a:r>
              <a:rPr kumimoji="1" lang="en-US" altLang="ja-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115</a:t>
            </a:r>
            <a:r>
              <a:rPr kumimoji="1" lang="ja-JP" altLang="en-US"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rPr>
              <a:t>日</a:t>
            </a:r>
            <a:endParaRPr kumimoji="1" lang="en-JP" sz="1800" b="0" i="0" u="none" strike="noStrike" kern="1200" cap="none" spc="0" normalizeH="0" baseline="0" noProof="0" dirty="0">
              <a:ln>
                <a:noFill/>
              </a:ln>
              <a:solidFill>
                <a:srgbClr val="A02B93"/>
              </a:solidFill>
              <a:effectLst/>
              <a:uLnTx/>
              <a:uFillTx/>
              <a:latin typeface="Hiragino Maru Gothic Pro W4" panose="020F0400000000000000" pitchFamily="34" charset="-128"/>
              <a:ea typeface="Hiragino Maru Gothic Pro W4" panose="020F0400000000000000" pitchFamily="34" charset="-128"/>
            </a:endParaRPr>
          </a:p>
        </p:txBody>
      </p:sp>
      <p:sp>
        <p:nvSpPr>
          <p:cNvPr id="6" name="テキスト ボックス 5">
            <a:extLst>
              <a:ext uri="{FF2B5EF4-FFF2-40B4-BE49-F238E27FC236}">
                <a16:creationId xmlns:a16="http://schemas.microsoft.com/office/drawing/2014/main" id="{0B8927AB-EF17-B624-D36D-2CDD096842B3}"/>
              </a:ext>
            </a:extLst>
          </p:cNvPr>
          <p:cNvSpPr txBox="1"/>
          <p:nvPr/>
        </p:nvSpPr>
        <p:spPr>
          <a:xfrm>
            <a:off x="1729118" y="6137771"/>
            <a:ext cx="8946680" cy="369332"/>
          </a:xfrm>
          <a:prstGeom prst="rect">
            <a:avLst/>
          </a:prstGeom>
          <a:noFill/>
        </p:spPr>
        <p:txBody>
          <a:bodyPr wrap="none" rtlCol="0">
            <a:spAutoFit/>
          </a:bodyPr>
          <a:lstStyle/>
          <a:p>
            <a:r>
              <a:rPr kumimoji="1" lang="en-US" altLang="ja-JP" b="1" dirty="0">
                <a:latin typeface="Hiragino Maru Gothic Pro W4" panose="020F0400000000000000" pitchFamily="34" charset="-128"/>
                <a:ea typeface="Hiragino Maru Gothic Pro W4" panose="020F0400000000000000" pitchFamily="34" charset="-128"/>
              </a:rPr>
              <a:t>PS</a:t>
            </a:r>
            <a:r>
              <a:rPr kumimoji="1" lang="ja-JP" altLang="en-US" b="1">
                <a:latin typeface="Hiragino Maru Gothic Pro W4" panose="020F0400000000000000" pitchFamily="34" charset="-128"/>
                <a:ea typeface="Hiragino Maru Gothic Pro W4" panose="020F0400000000000000" pitchFamily="34" charset="-128"/>
              </a:rPr>
              <a:t>が</a:t>
            </a:r>
            <a:r>
              <a:rPr kumimoji="1" lang="en-US" altLang="ja-JP" b="1" dirty="0">
                <a:latin typeface="Hiragino Maru Gothic Pro W4" panose="020F0400000000000000" pitchFamily="34" charset="-128"/>
                <a:ea typeface="Hiragino Maru Gothic Pro W4" panose="020F0400000000000000" pitchFamily="34" charset="-128"/>
              </a:rPr>
              <a:t>0</a:t>
            </a:r>
            <a:r>
              <a:rPr lang="ja-JP" altLang="en-US" b="1">
                <a:latin typeface="Hiragino Maru Gothic Pro W4" panose="020F0400000000000000" pitchFamily="34" charset="-128"/>
                <a:ea typeface="Hiragino Maru Gothic Pro W4" panose="020F0400000000000000" pitchFamily="34" charset="-128"/>
              </a:rPr>
              <a:t>の間に</a:t>
            </a:r>
            <a:r>
              <a:rPr lang="en-US" altLang="ja-JP" b="1" dirty="0">
                <a:latin typeface="Hiragino Maru Gothic Pro W4" panose="020F0400000000000000" pitchFamily="34" charset="-128"/>
                <a:ea typeface="Hiragino Maru Gothic Pro W4" panose="020F0400000000000000" pitchFamily="34" charset="-128"/>
              </a:rPr>
              <a:t>CGP</a:t>
            </a:r>
            <a:r>
              <a:rPr lang="ja-JP" altLang="en-US" b="1">
                <a:latin typeface="Hiragino Maru Gothic Pro W4" panose="020F0400000000000000" pitchFamily="34" charset="-128"/>
                <a:ea typeface="Hiragino Maru Gothic Pro W4" panose="020F0400000000000000" pitchFamily="34" charset="-128"/>
              </a:rPr>
              <a:t>検査を受けることが</a:t>
            </a:r>
            <a:r>
              <a:rPr lang="en-US" altLang="ja-JP" b="1" dirty="0">
                <a:latin typeface="Hiragino Maru Gothic Pro W4" panose="020F0400000000000000" pitchFamily="34" charset="-128"/>
                <a:ea typeface="Hiragino Maru Gothic Pro W4" panose="020F0400000000000000" pitchFamily="34" charset="-128"/>
              </a:rPr>
              <a:t>Genome-matched therapy</a:t>
            </a:r>
            <a:r>
              <a:rPr lang="ja-JP" altLang="en-US" b="1">
                <a:latin typeface="Hiragino Maru Gothic Pro W4" panose="020F0400000000000000" pitchFamily="34" charset="-128"/>
                <a:ea typeface="Hiragino Maru Gothic Pro W4" panose="020F0400000000000000" pitchFamily="34" charset="-128"/>
              </a:rPr>
              <a:t>到達には重要</a:t>
            </a:r>
            <a:endParaRPr kumimoji="1" lang="ja-JP" altLang="en-US" b="1">
              <a:latin typeface="Hiragino Maru Gothic Pro W4" panose="020F0400000000000000" pitchFamily="34" charset="-128"/>
              <a:ea typeface="Hiragino Maru Gothic Pro W4" panose="020F0400000000000000" pitchFamily="34" charset="-128"/>
            </a:endParaRPr>
          </a:p>
        </p:txBody>
      </p:sp>
      <p:sp>
        <p:nvSpPr>
          <p:cNvPr id="10" name="スライド番号プレースホルダー 2">
            <a:extLst>
              <a:ext uri="{FF2B5EF4-FFF2-40B4-BE49-F238E27FC236}">
                <a16:creationId xmlns:a16="http://schemas.microsoft.com/office/drawing/2014/main" id="{38BB1FEA-6AA1-8F48-0B31-5396270CBBFE}"/>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205067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18F6-652B-30EC-432F-EFED305366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CBC392-4F5F-C463-D23E-58FE7DA851B9}"/>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3" name="TextBox 2">
            <a:extLst>
              <a:ext uri="{FF2B5EF4-FFF2-40B4-BE49-F238E27FC236}">
                <a16:creationId xmlns:a16="http://schemas.microsoft.com/office/drawing/2014/main" id="{DCA696E2-756F-49D5-F33D-D0660D6956A0}"/>
              </a:ext>
            </a:extLst>
          </p:cNvPr>
          <p:cNvSpPr txBox="1"/>
          <p:nvPr/>
        </p:nvSpPr>
        <p:spPr>
          <a:xfrm>
            <a:off x="6579219" y="6211669"/>
            <a:ext cx="5612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遺伝子変異の有無での生存期間の差を網羅的に描出</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sz="1800" b="0" i="1"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TP53, CCNE1,CDKN2A</a:t>
            </a:r>
            <a:r>
              <a:rPr kumimoji="1" lang="en-JP" sz="1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の変異は予後不良因子</a:t>
            </a:r>
          </a:p>
        </p:txBody>
      </p:sp>
      <p:pic>
        <p:nvPicPr>
          <p:cNvPr id="6" name="Picture 5">
            <a:extLst>
              <a:ext uri="{FF2B5EF4-FFF2-40B4-BE49-F238E27FC236}">
                <a16:creationId xmlns:a16="http://schemas.microsoft.com/office/drawing/2014/main" id="{4D8F84DE-4C3B-8242-6292-093B99ACBCDA}"/>
              </a:ext>
            </a:extLst>
          </p:cNvPr>
          <p:cNvPicPr>
            <a:picLocks noChangeAspect="1"/>
          </p:cNvPicPr>
          <p:nvPr/>
        </p:nvPicPr>
        <p:blipFill>
          <a:blip r:embed="rId2"/>
          <a:srcRect b="33790"/>
          <a:stretch/>
        </p:blipFill>
        <p:spPr>
          <a:xfrm>
            <a:off x="196398" y="684392"/>
            <a:ext cx="6185910" cy="6127191"/>
          </a:xfrm>
          <a:prstGeom prst="rect">
            <a:avLst/>
          </a:prstGeom>
        </p:spPr>
      </p:pic>
      <p:pic>
        <p:nvPicPr>
          <p:cNvPr id="9" name="Picture 8">
            <a:extLst>
              <a:ext uri="{FF2B5EF4-FFF2-40B4-BE49-F238E27FC236}">
                <a16:creationId xmlns:a16="http://schemas.microsoft.com/office/drawing/2014/main" id="{2921A408-16B5-809D-3B6F-E8817FF50D15}"/>
              </a:ext>
            </a:extLst>
          </p:cNvPr>
          <p:cNvPicPr>
            <a:picLocks noChangeAspect="1"/>
          </p:cNvPicPr>
          <p:nvPr/>
        </p:nvPicPr>
        <p:blipFill>
          <a:blip r:embed="rId3"/>
          <a:stretch>
            <a:fillRect/>
          </a:stretch>
        </p:blipFill>
        <p:spPr>
          <a:xfrm>
            <a:off x="6428931" y="918578"/>
            <a:ext cx="5763069" cy="5098499"/>
          </a:xfrm>
          <a:prstGeom prst="rect">
            <a:avLst/>
          </a:prstGeom>
        </p:spPr>
      </p:pic>
      <p:cxnSp>
        <p:nvCxnSpPr>
          <p:cNvPr id="7" name="直線コネクタ 6">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8" name="スライド番号プレースホルダー 2">
            <a:extLst>
              <a:ext uri="{FF2B5EF4-FFF2-40B4-BE49-F238E27FC236}">
                <a16:creationId xmlns:a16="http://schemas.microsoft.com/office/drawing/2014/main" id="{78C9CC48-1C29-A777-41FA-2C1929789EA4}"/>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8445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D17F-70DB-5E7E-3207-32F27227AD62}"/>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1ED23C48-06CE-0FB9-1434-65284EC9202B}"/>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7" name="TextBox 1">
            <a:extLst>
              <a:ext uri="{FF2B5EF4-FFF2-40B4-BE49-F238E27FC236}">
                <a16:creationId xmlns:a16="http://schemas.microsoft.com/office/drawing/2014/main" id="{74673727-34A0-496D-515D-CCD48C6F600F}"/>
              </a:ext>
            </a:extLst>
          </p:cNvPr>
          <p:cNvSpPr txBox="1"/>
          <p:nvPr/>
        </p:nvSpPr>
        <p:spPr>
          <a:xfrm>
            <a:off x="1092820" y="57887"/>
            <a:ext cx="9597581" cy="523220"/>
          </a:xfrm>
          <a:prstGeom prst="rect">
            <a:avLst/>
          </a:prstGeom>
          <a:noFill/>
        </p:spPr>
        <p:txBody>
          <a:bodyPr wrap="square" rtlCol="0">
            <a:spAutoFit/>
          </a:bodyPr>
          <a:lstStyle/>
          <a:p>
            <a:pPr algn="ctr">
              <a:defRPr/>
            </a:pPr>
            <a:r>
              <a:rPr lang="en-AU" sz="2800" dirty="0" err="1">
                <a:solidFill>
                  <a:prstClr val="black"/>
                </a:solidFill>
                <a:latin typeface="Hiragino Maru Gothic Pro W4" panose="020F0400000000000000" pitchFamily="34" charset="-128"/>
                <a:ea typeface="Hiragino Maru Gothic Pro W4" panose="020F0400000000000000" pitchFamily="34" charset="-128"/>
              </a:rPr>
              <a:t>全</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がんでの解析例：CGP</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検査が予後改善に繋がるのか</a:t>
            </a:r>
          </a:p>
        </p:txBody>
      </p:sp>
      <p:sp>
        <p:nvSpPr>
          <p:cNvPr id="3" name="スライド番号プレースホルダー 2">
            <a:extLst>
              <a:ext uri="{FF2B5EF4-FFF2-40B4-BE49-F238E27FC236}">
                <a16:creationId xmlns:a16="http://schemas.microsoft.com/office/drawing/2014/main" id="{53B33223-1875-4EAA-2968-B6591818FB0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10">
            <a:extLst>
              <a:ext uri="{FF2B5EF4-FFF2-40B4-BE49-F238E27FC236}">
                <a16:creationId xmlns:a16="http://schemas.microsoft.com/office/drawing/2014/main" id="{7EA91A3C-41FF-6B6B-9580-D12B78CEC88F}"/>
              </a:ext>
            </a:extLst>
          </p:cNvPr>
          <p:cNvPicPr>
            <a:picLocks noChangeAspect="1"/>
          </p:cNvPicPr>
          <p:nvPr/>
        </p:nvPicPr>
        <p:blipFill>
          <a:blip r:embed="rId2"/>
          <a:srcRect b="26153"/>
          <a:stretch>
            <a:fillRect/>
          </a:stretch>
        </p:blipFill>
        <p:spPr>
          <a:xfrm>
            <a:off x="315690" y="975093"/>
            <a:ext cx="10374711" cy="5550848"/>
          </a:xfrm>
          <a:prstGeom prst="rect">
            <a:avLst/>
          </a:prstGeom>
        </p:spPr>
      </p:pic>
      <p:sp>
        <p:nvSpPr>
          <p:cNvPr id="6" name="TextBox 11">
            <a:extLst>
              <a:ext uri="{FF2B5EF4-FFF2-40B4-BE49-F238E27FC236}">
                <a16:creationId xmlns:a16="http://schemas.microsoft.com/office/drawing/2014/main" id="{0AE0A101-4F14-7EC8-B56E-A86814159ECB}"/>
              </a:ext>
            </a:extLst>
          </p:cNvPr>
          <p:cNvSpPr txBox="1"/>
          <p:nvPr/>
        </p:nvSpPr>
        <p:spPr>
          <a:xfrm>
            <a:off x="3225367" y="1619152"/>
            <a:ext cx="4555355" cy="923330"/>
          </a:xfrm>
          <a:prstGeom prst="rect">
            <a:avLst/>
          </a:prstGeom>
          <a:solidFill>
            <a:schemeClr val="bg1"/>
          </a:solidFill>
        </p:spPr>
        <p:txBody>
          <a:bodyPr wrap="square" rtlCol="0">
            <a:spAutoFit/>
          </a:bodyPr>
          <a:lstStyle/>
          <a:p>
            <a:r>
              <a:rPr lang="en-JP" dirty="0">
                <a:latin typeface="Yu Gothic" panose="020B0400000000000000" pitchFamily="34" charset="-128"/>
                <a:ea typeface="Yu Gothic" panose="020B0400000000000000" pitchFamily="34" charset="-128"/>
              </a:rPr>
              <a:t>全がん種でのパネル検査後の予後</a:t>
            </a:r>
          </a:p>
          <a:p>
            <a:r>
              <a:rPr lang="en-AU" dirty="0">
                <a:latin typeface="Yu Gothic" panose="020B0400000000000000" pitchFamily="34" charset="-128"/>
                <a:ea typeface="Yu Gothic" panose="020B0400000000000000" pitchFamily="34" charset="-128"/>
              </a:rPr>
              <a:t>治療内容で生存期間中央値に2ヵ月の差</a:t>
            </a:r>
          </a:p>
          <a:p>
            <a:r>
              <a:rPr lang="en-AU" dirty="0">
                <a:latin typeface="Yu Gothic" panose="020B0400000000000000" pitchFamily="34" charset="-128"/>
                <a:ea typeface="Yu Gothic" panose="020B0400000000000000" pitchFamily="34" charset="-128"/>
              </a:rPr>
              <a:t>L</a:t>
            </a:r>
            <a:r>
              <a:rPr lang="en-JP" dirty="0">
                <a:latin typeface="Yu Gothic" panose="020B0400000000000000" pitchFamily="34" charset="-128"/>
                <a:ea typeface="Yu Gothic" panose="020B0400000000000000" pitchFamily="34" charset="-128"/>
              </a:rPr>
              <a:t>og-rank </a:t>
            </a:r>
            <a:r>
              <a:rPr lang="en-JP">
                <a:latin typeface="Yu Gothic" panose="020B0400000000000000" pitchFamily="34" charset="-128"/>
                <a:ea typeface="Yu Gothic" panose="020B0400000000000000" pitchFamily="34" charset="-128"/>
              </a:rPr>
              <a:t>test p</a:t>
            </a:r>
            <a:r>
              <a:rPr lang="en-AU" dirty="0">
                <a:latin typeface="Yu Gothic" panose="020B0400000000000000" pitchFamily="34" charset="-128"/>
                <a:ea typeface="Yu Gothic" panose="020B0400000000000000" pitchFamily="34" charset="-128"/>
              </a:rPr>
              <a:t>&lt;</a:t>
            </a:r>
            <a:r>
              <a:rPr lang="en-JP">
                <a:latin typeface="Yu Gothic" panose="020B0400000000000000" pitchFamily="34" charset="-128"/>
                <a:ea typeface="Yu Gothic" panose="020B0400000000000000" pitchFamily="34" charset="-128"/>
              </a:rPr>
              <a:t>0.0</a:t>
            </a:r>
            <a:r>
              <a:rPr lang="en-AU" dirty="0">
                <a:latin typeface="Yu Gothic" panose="020B0400000000000000" pitchFamily="34" charset="-128"/>
                <a:ea typeface="Yu Gothic" panose="020B0400000000000000" pitchFamily="34" charset="-128"/>
              </a:rPr>
              <a:t>01</a:t>
            </a:r>
            <a:endParaRPr lang="en-JP"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853301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417F-CA3B-75A9-D817-DABADC1F06EF}"/>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6CB23E2F-69A9-7240-09B3-CE8971E12D1E}"/>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7" name="TextBox 1">
            <a:extLst>
              <a:ext uri="{FF2B5EF4-FFF2-40B4-BE49-F238E27FC236}">
                <a16:creationId xmlns:a16="http://schemas.microsoft.com/office/drawing/2014/main" id="{3EE6C6CA-16DE-50E0-32A2-2FA9B2D57420}"/>
              </a:ext>
            </a:extLst>
          </p:cNvPr>
          <p:cNvSpPr txBox="1"/>
          <p:nvPr/>
        </p:nvSpPr>
        <p:spPr>
          <a:xfrm>
            <a:off x="1092820" y="57887"/>
            <a:ext cx="9597581" cy="523220"/>
          </a:xfrm>
          <a:prstGeom prst="rect">
            <a:avLst/>
          </a:prstGeom>
          <a:noFill/>
        </p:spPr>
        <p:txBody>
          <a:bodyPr wrap="square" rtlCol="0">
            <a:spAutoFit/>
          </a:bodyPr>
          <a:lstStyle/>
          <a:p>
            <a:pPr algn="ctr">
              <a:defRPr/>
            </a:pPr>
            <a:r>
              <a:rPr lang="en-AU" sz="2800" dirty="0" err="1">
                <a:solidFill>
                  <a:prstClr val="black"/>
                </a:solidFill>
                <a:latin typeface="Hiragino Maru Gothic Pro W4" panose="020F0400000000000000" pitchFamily="34" charset="-128"/>
                <a:ea typeface="Hiragino Maru Gothic Pro W4" panose="020F0400000000000000" pitchFamily="34" charset="-128"/>
              </a:rPr>
              <a:t>全</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がんでの解析例：CGP</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検査が予後改善に繋がるのか</a:t>
            </a:r>
          </a:p>
        </p:txBody>
      </p:sp>
      <p:sp>
        <p:nvSpPr>
          <p:cNvPr id="3" name="スライド番号プレースホルダー 2">
            <a:extLst>
              <a:ext uri="{FF2B5EF4-FFF2-40B4-BE49-F238E27FC236}">
                <a16:creationId xmlns:a16="http://schemas.microsoft.com/office/drawing/2014/main" id="{F96937F7-7D67-7985-42F1-08D650976B41}"/>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10">
            <a:extLst>
              <a:ext uri="{FF2B5EF4-FFF2-40B4-BE49-F238E27FC236}">
                <a16:creationId xmlns:a16="http://schemas.microsoft.com/office/drawing/2014/main" id="{07F6297F-1D55-9C8C-447D-C0B5DD56575A}"/>
              </a:ext>
            </a:extLst>
          </p:cNvPr>
          <p:cNvPicPr>
            <a:picLocks noChangeAspect="1"/>
          </p:cNvPicPr>
          <p:nvPr/>
        </p:nvPicPr>
        <p:blipFill>
          <a:blip r:embed="rId2"/>
          <a:srcRect b="26153"/>
          <a:stretch>
            <a:fillRect/>
          </a:stretch>
        </p:blipFill>
        <p:spPr>
          <a:xfrm>
            <a:off x="315690" y="975093"/>
            <a:ext cx="10374711" cy="5550848"/>
          </a:xfrm>
          <a:prstGeom prst="rect">
            <a:avLst/>
          </a:prstGeom>
        </p:spPr>
      </p:pic>
      <p:sp>
        <p:nvSpPr>
          <p:cNvPr id="6" name="TextBox 11">
            <a:extLst>
              <a:ext uri="{FF2B5EF4-FFF2-40B4-BE49-F238E27FC236}">
                <a16:creationId xmlns:a16="http://schemas.microsoft.com/office/drawing/2014/main" id="{D2E50CB1-7C93-F354-8CED-8F4C705A6197}"/>
              </a:ext>
            </a:extLst>
          </p:cNvPr>
          <p:cNvSpPr txBox="1"/>
          <p:nvPr/>
        </p:nvSpPr>
        <p:spPr>
          <a:xfrm>
            <a:off x="3225367" y="1619152"/>
            <a:ext cx="4555355" cy="923330"/>
          </a:xfrm>
          <a:prstGeom prst="rect">
            <a:avLst/>
          </a:prstGeom>
          <a:solidFill>
            <a:schemeClr val="bg1"/>
          </a:solidFill>
        </p:spPr>
        <p:txBody>
          <a:bodyPr wrap="square" rtlCol="0">
            <a:spAutoFit/>
          </a:bodyPr>
          <a:lstStyle/>
          <a:p>
            <a:r>
              <a:rPr lang="en-JP" dirty="0">
                <a:latin typeface="Yu Gothic" panose="020B0400000000000000" pitchFamily="34" charset="-128"/>
                <a:ea typeface="Yu Gothic" panose="020B0400000000000000" pitchFamily="34" charset="-128"/>
              </a:rPr>
              <a:t>全がん種でのパネル検査後の予後</a:t>
            </a:r>
          </a:p>
          <a:p>
            <a:r>
              <a:rPr lang="en-AU" dirty="0">
                <a:latin typeface="Yu Gothic" panose="020B0400000000000000" pitchFamily="34" charset="-128"/>
                <a:ea typeface="Yu Gothic" panose="020B0400000000000000" pitchFamily="34" charset="-128"/>
              </a:rPr>
              <a:t>治療内容で生存期間中央値に2ヵ月の差</a:t>
            </a:r>
          </a:p>
          <a:p>
            <a:r>
              <a:rPr lang="en-AU" dirty="0">
                <a:latin typeface="Yu Gothic" panose="020B0400000000000000" pitchFamily="34" charset="-128"/>
                <a:ea typeface="Yu Gothic" panose="020B0400000000000000" pitchFamily="34" charset="-128"/>
              </a:rPr>
              <a:t>L</a:t>
            </a:r>
            <a:r>
              <a:rPr lang="en-JP" dirty="0">
                <a:latin typeface="Yu Gothic" panose="020B0400000000000000" pitchFamily="34" charset="-128"/>
                <a:ea typeface="Yu Gothic" panose="020B0400000000000000" pitchFamily="34" charset="-128"/>
              </a:rPr>
              <a:t>og-rank </a:t>
            </a:r>
            <a:r>
              <a:rPr lang="en-JP">
                <a:latin typeface="Yu Gothic" panose="020B0400000000000000" pitchFamily="34" charset="-128"/>
                <a:ea typeface="Yu Gothic" panose="020B0400000000000000" pitchFamily="34" charset="-128"/>
              </a:rPr>
              <a:t>test p</a:t>
            </a:r>
            <a:r>
              <a:rPr lang="en-AU" dirty="0">
                <a:latin typeface="Yu Gothic" panose="020B0400000000000000" pitchFamily="34" charset="-128"/>
                <a:ea typeface="Yu Gothic" panose="020B0400000000000000" pitchFamily="34" charset="-128"/>
              </a:rPr>
              <a:t>&lt;</a:t>
            </a:r>
            <a:r>
              <a:rPr lang="en-JP">
                <a:latin typeface="Yu Gothic" panose="020B0400000000000000" pitchFamily="34" charset="-128"/>
                <a:ea typeface="Yu Gothic" panose="020B0400000000000000" pitchFamily="34" charset="-128"/>
              </a:rPr>
              <a:t>0.0</a:t>
            </a:r>
            <a:r>
              <a:rPr lang="en-AU" dirty="0">
                <a:latin typeface="Yu Gothic" panose="020B0400000000000000" pitchFamily="34" charset="-128"/>
                <a:ea typeface="Yu Gothic" panose="020B0400000000000000" pitchFamily="34" charset="-128"/>
              </a:rPr>
              <a:t>01</a:t>
            </a:r>
            <a:endParaRPr lang="en-JP" dirty="0">
              <a:latin typeface="Yu Gothic" panose="020B0400000000000000" pitchFamily="34" charset="-128"/>
              <a:ea typeface="Yu Gothic" panose="020B0400000000000000" pitchFamily="34" charset="-128"/>
            </a:endParaRPr>
          </a:p>
        </p:txBody>
      </p:sp>
      <p:sp>
        <p:nvSpPr>
          <p:cNvPr id="2" name="TextBox 11">
            <a:extLst>
              <a:ext uri="{FF2B5EF4-FFF2-40B4-BE49-F238E27FC236}">
                <a16:creationId xmlns:a16="http://schemas.microsoft.com/office/drawing/2014/main" id="{0D1ACB26-0A7C-6543-CF5F-B262DC49906F}"/>
              </a:ext>
            </a:extLst>
          </p:cNvPr>
          <p:cNvSpPr txBox="1"/>
          <p:nvPr/>
        </p:nvSpPr>
        <p:spPr>
          <a:xfrm>
            <a:off x="6883659" y="2396630"/>
            <a:ext cx="4703806" cy="1200329"/>
          </a:xfrm>
          <a:prstGeom prst="rect">
            <a:avLst/>
          </a:prstGeom>
          <a:solidFill>
            <a:schemeClr val="tx2">
              <a:lumMod val="10000"/>
              <a:lumOff val="90000"/>
            </a:schemeClr>
          </a:solidFill>
        </p:spPr>
        <p:txBody>
          <a:bodyPr wrap="square" rtlCol="0">
            <a:spAutoFit/>
          </a:bodyPr>
          <a:lstStyle/>
          <a:p>
            <a:r>
              <a:rPr lang="en-US" altLang="ja-JP" dirty="0">
                <a:latin typeface="Yu Gothic" panose="020B0400000000000000" pitchFamily="34" charset="-128"/>
                <a:ea typeface="Yu Gothic" panose="020B0400000000000000" pitchFamily="34" charset="-128"/>
              </a:rPr>
              <a:t>1</a:t>
            </a:r>
            <a:r>
              <a:rPr lang="ja-JP" altLang="en-US">
                <a:latin typeface="Yu Gothic" panose="020B0400000000000000" pitchFamily="34" charset="-128"/>
                <a:ea typeface="Yu Gothic" panose="020B0400000000000000" pitchFamily="34" charset="-128"/>
              </a:rPr>
              <a:t>回</a:t>
            </a:r>
            <a:r>
              <a:rPr lang="en-US" altLang="ja-JP" dirty="0">
                <a:latin typeface="Yu Gothic" panose="020B0400000000000000" pitchFamily="34" charset="-128"/>
                <a:ea typeface="Yu Gothic" panose="020B0400000000000000" pitchFamily="34" charset="-128"/>
              </a:rPr>
              <a:t>56</a:t>
            </a:r>
            <a:r>
              <a:rPr lang="ja-JP" altLang="en-US">
                <a:latin typeface="Yu Gothic" panose="020B0400000000000000" pitchFamily="34" charset="-128"/>
                <a:ea typeface="Yu Gothic" panose="020B0400000000000000" pitchFamily="34" charset="-128"/>
              </a:rPr>
              <a:t>万円の検査</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推奨治療到達率</a:t>
            </a:r>
            <a:r>
              <a:rPr lang="en-US" altLang="ja-JP" dirty="0">
                <a:latin typeface="Yu Gothic" panose="020B0400000000000000" pitchFamily="34" charset="-128"/>
                <a:ea typeface="Yu Gothic" panose="020B0400000000000000" pitchFamily="34" charset="-128"/>
              </a:rPr>
              <a:t>7</a:t>
            </a:r>
            <a:r>
              <a:rPr lang="ja-JP" altLang="en-US">
                <a:latin typeface="Yu Gothic" panose="020B0400000000000000" pitchFamily="34" charset="-128"/>
                <a:ea typeface="Yu Gothic" panose="020B0400000000000000" pitchFamily="34" charset="-128"/>
              </a:rPr>
              <a:t>％</a:t>
            </a:r>
            <a:endParaRPr lang="en-US" altLang="ja-JP" dirty="0">
              <a:latin typeface="Yu Gothic" panose="020B0400000000000000" pitchFamily="34" charset="-128"/>
              <a:ea typeface="Yu Gothic" panose="020B0400000000000000" pitchFamily="34" charset="-128"/>
            </a:endParaRPr>
          </a:p>
          <a:p>
            <a:r>
              <a:rPr lang="en-US" altLang="ja-JP" dirty="0">
                <a:latin typeface="Yu Gothic" panose="020B0400000000000000" pitchFamily="34" charset="-128"/>
                <a:ea typeface="Yu Gothic" panose="020B0400000000000000" pitchFamily="34" charset="-128"/>
              </a:rPr>
              <a:t>800</a:t>
            </a:r>
            <a:r>
              <a:rPr lang="ja-JP" altLang="en-US">
                <a:latin typeface="Yu Gothic" panose="020B0400000000000000" pitchFamily="34" charset="-128"/>
                <a:ea typeface="Yu Gothic" panose="020B0400000000000000" pitchFamily="34" charset="-128"/>
              </a:rPr>
              <a:t>万円かけて、予後２ヶ月延長しうる検査</a:t>
            </a:r>
            <a:endParaRPr lang="en-AU" altLang="ja-JP" dirty="0">
              <a:latin typeface="Yu Gothic" panose="020B0400000000000000" pitchFamily="34" charset="-128"/>
              <a:ea typeface="Yu Gothic" panose="020B0400000000000000" pitchFamily="34" charset="-128"/>
            </a:endParaRPr>
          </a:p>
          <a:p>
            <a:r>
              <a:rPr lang="en-AU" dirty="0">
                <a:latin typeface="Yu Gothic" panose="020B0400000000000000" pitchFamily="34" charset="-128"/>
                <a:ea typeface="Yu Gothic" panose="020B0400000000000000" pitchFamily="34" charset="-128"/>
              </a:rPr>
              <a:t>ICER (</a:t>
            </a:r>
            <a:r>
              <a:rPr lang="en-AU" dirty="0" err="1">
                <a:latin typeface="Yu Gothic" panose="020B0400000000000000" pitchFamily="34" charset="-128"/>
                <a:ea typeface="Yu Gothic" panose="020B0400000000000000" pitchFamily="34" charset="-128"/>
              </a:rPr>
              <a:t>増分費用効果比</a:t>
            </a:r>
            <a:r>
              <a:rPr lang="en-AU" dirty="0">
                <a:latin typeface="Yu Gothic" panose="020B0400000000000000" pitchFamily="34" charset="-128"/>
                <a:ea typeface="Yu Gothic" panose="020B0400000000000000" pitchFamily="34" charset="-128"/>
              </a:rPr>
              <a:t>)は4800万円/</a:t>
            </a:r>
            <a:r>
              <a:rPr lang="en-AU" dirty="0" err="1">
                <a:latin typeface="Yu Gothic" panose="020B0400000000000000" pitchFamily="34" charset="-128"/>
                <a:ea typeface="Yu Gothic" panose="020B0400000000000000" pitchFamily="34" charset="-128"/>
              </a:rPr>
              <a:t>生存年</a:t>
            </a:r>
            <a:endParaRPr lang="en-JP"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200648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2B29C-D3E1-334B-7FBD-6B83CFFE0C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FAFF44-DC33-568D-C112-E9B1BDA65AEC}"/>
              </a:ext>
            </a:extLst>
          </p:cNvPr>
          <p:cNvSpPr txBox="1"/>
          <p:nvPr/>
        </p:nvSpPr>
        <p:spPr>
          <a:xfrm>
            <a:off x="6179386" y="6135970"/>
            <a:ext cx="47934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死亡ハザードリスク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JP"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単変量および多変量で自動解析</a:t>
            </a:r>
          </a:p>
        </p:txBody>
      </p:sp>
      <p:pic>
        <p:nvPicPr>
          <p:cNvPr id="4" name="Picture 3">
            <a:extLst>
              <a:ext uri="{FF2B5EF4-FFF2-40B4-BE49-F238E27FC236}">
                <a16:creationId xmlns:a16="http://schemas.microsoft.com/office/drawing/2014/main" id="{E278D6C9-7409-0E22-8E9D-5B98B8136489}"/>
              </a:ext>
            </a:extLst>
          </p:cNvPr>
          <p:cNvPicPr>
            <a:picLocks noChangeAspect="1"/>
          </p:cNvPicPr>
          <p:nvPr/>
        </p:nvPicPr>
        <p:blipFill>
          <a:blip r:embed="rId2"/>
          <a:srcRect b="44431"/>
          <a:stretch/>
        </p:blipFill>
        <p:spPr>
          <a:xfrm>
            <a:off x="116513" y="726044"/>
            <a:ext cx="5231093" cy="6049571"/>
          </a:xfrm>
          <a:prstGeom prst="rect">
            <a:avLst/>
          </a:prstGeom>
        </p:spPr>
      </p:pic>
      <p:pic>
        <p:nvPicPr>
          <p:cNvPr id="5" name="Picture 4">
            <a:extLst>
              <a:ext uri="{FF2B5EF4-FFF2-40B4-BE49-F238E27FC236}">
                <a16:creationId xmlns:a16="http://schemas.microsoft.com/office/drawing/2014/main" id="{BD8ADA8E-C135-40C8-D0A5-FF7E9FCDB945}"/>
              </a:ext>
            </a:extLst>
          </p:cNvPr>
          <p:cNvPicPr>
            <a:picLocks noChangeAspect="1"/>
          </p:cNvPicPr>
          <p:nvPr/>
        </p:nvPicPr>
        <p:blipFill>
          <a:blip r:embed="rId2"/>
          <a:srcRect t="55258"/>
          <a:stretch/>
        </p:blipFill>
        <p:spPr>
          <a:xfrm>
            <a:off x="5844651" y="722030"/>
            <a:ext cx="5462883" cy="5086618"/>
          </a:xfrm>
          <a:prstGeom prst="rect">
            <a:avLst/>
          </a:prstGeom>
        </p:spPr>
      </p:pic>
      <p:cxnSp>
        <p:nvCxnSpPr>
          <p:cNvPr id="7" name="直線コネクタ 6">
            <a:extLst>
              <a:ext uri="{FF2B5EF4-FFF2-40B4-BE49-F238E27FC236}">
                <a16:creationId xmlns:a16="http://schemas.microsoft.com/office/drawing/2014/main" id="{11DD0F1B-CA7A-412D-8647-34816C2B0B90}"/>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cxnSp>
        <p:nvCxnSpPr>
          <p:cNvPr id="8" name="直線コネクタ 7"/>
          <p:cNvCxnSpPr/>
          <p:nvPr/>
        </p:nvCxnSpPr>
        <p:spPr>
          <a:xfrm>
            <a:off x="116513" y="4833257"/>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a:off x="116513" y="3810000"/>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a:off x="116513" y="2754086"/>
            <a:ext cx="523109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5856006" y="889907"/>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a:off x="5856006" y="2348592"/>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a:off x="5856006" y="3986892"/>
            <a:ext cx="547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
            <a:extLst>
              <a:ext uri="{FF2B5EF4-FFF2-40B4-BE49-F238E27FC236}">
                <a16:creationId xmlns:a16="http://schemas.microsoft.com/office/drawing/2014/main" id="{7BC6EFAA-4B5F-576F-D7A6-DAC8A2DD9892}"/>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卵巣がんでの解析例：CGP検査後の予後解析</a:t>
            </a:r>
          </a:p>
        </p:txBody>
      </p:sp>
      <p:sp>
        <p:nvSpPr>
          <p:cNvPr id="2" name="スライド番号プレースホルダー 2">
            <a:extLst>
              <a:ext uri="{FF2B5EF4-FFF2-40B4-BE49-F238E27FC236}">
                <a16:creationId xmlns:a16="http://schemas.microsoft.com/office/drawing/2014/main" id="{AC42A3FD-E500-E871-3CAB-317BA299F9BF}"/>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690218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D140-085B-E54C-DF97-F2AD30770A5D}"/>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6C125FB7-5F11-EE57-CF5F-B66337332BEE}"/>
              </a:ext>
            </a:extLst>
          </p:cNvPr>
          <p:cNvCxnSpPr/>
          <p:nvPr/>
        </p:nvCxnSpPr>
        <p:spPr>
          <a:xfrm>
            <a:off x="672615" y="647871"/>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7" name="TextBox 1">
            <a:extLst>
              <a:ext uri="{FF2B5EF4-FFF2-40B4-BE49-F238E27FC236}">
                <a16:creationId xmlns:a16="http://schemas.microsoft.com/office/drawing/2014/main" id="{3DCF6677-E89F-063E-BB11-F12A7E4AEF14}"/>
              </a:ext>
            </a:extLst>
          </p:cNvPr>
          <p:cNvSpPr txBox="1"/>
          <p:nvPr/>
        </p:nvSpPr>
        <p:spPr>
          <a:xfrm>
            <a:off x="1092820" y="57887"/>
            <a:ext cx="95975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800" dirty="0" err="1">
                <a:solidFill>
                  <a:prstClr val="black"/>
                </a:solidFill>
                <a:latin typeface="Hiragino Maru Gothic Pro W4" panose="020F0400000000000000" pitchFamily="34" charset="-128"/>
                <a:ea typeface="Hiragino Maru Gothic Pro W4" panose="020F0400000000000000" pitchFamily="34" charset="-128"/>
              </a:rPr>
              <a:t>全</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がんでの解析例</a:t>
            </a:r>
            <a:r>
              <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a:t>
            </a:r>
            <a:r>
              <a:rPr kumimoji="1" lang="en-JP"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CGP検査の</a:t>
            </a:r>
            <a:r>
              <a:rPr kumimoji="1" lang="ja-JP" altLang="en-US" sz="2800" b="0" i="0" u="none" strike="noStrike" kern="120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アウトカム予測</a:t>
            </a:r>
            <a:endParaRPr kumimoji="1" lang="en-JP" sz="28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pic>
        <p:nvPicPr>
          <p:cNvPr id="2050" name="Picture 2" descr="Plot object">
            <a:extLst>
              <a:ext uri="{FF2B5EF4-FFF2-40B4-BE49-F238E27FC236}">
                <a16:creationId xmlns:a16="http://schemas.microsoft.com/office/drawing/2014/main" id="{DADB246D-C1AA-8068-8962-A86518312C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055"/>
          <a:stretch>
            <a:fillRect/>
          </a:stretch>
        </p:blipFill>
        <p:spPr bwMode="auto">
          <a:xfrm>
            <a:off x="6551562" y="820374"/>
            <a:ext cx="4921053" cy="45637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lot object">
            <a:extLst>
              <a:ext uri="{FF2B5EF4-FFF2-40B4-BE49-F238E27FC236}">
                <a16:creationId xmlns:a16="http://schemas.microsoft.com/office/drawing/2014/main" id="{200D3951-FFEE-4E89-1ECE-36B431F58C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996" t="44003" b="45378"/>
          <a:stretch>
            <a:fillRect/>
          </a:stretch>
        </p:blipFill>
        <p:spPr bwMode="auto">
          <a:xfrm>
            <a:off x="8542140" y="1197995"/>
            <a:ext cx="2630883" cy="1263851"/>
          </a:xfrm>
          <a:prstGeom prst="rect">
            <a:avLst/>
          </a:prstGeom>
          <a:noFill/>
          <a:extLst>
            <a:ext uri="{909E8E84-426E-40DD-AFC4-6F175D3DCCD1}">
              <a14:hiddenFill xmlns:a14="http://schemas.microsoft.com/office/drawing/2010/main">
                <a:solidFill>
                  <a:srgbClr val="FFFFFF"/>
                </a:solidFill>
              </a14:hiddenFill>
            </a:ext>
          </a:extLst>
        </p:spPr>
      </p:pic>
      <p:sp>
        <p:nvSpPr>
          <p:cNvPr id="14" name="右中かっこ 13">
            <a:extLst>
              <a:ext uri="{FF2B5EF4-FFF2-40B4-BE49-F238E27FC236}">
                <a16:creationId xmlns:a16="http://schemas.microsoft.com/office/drawing/2014/main" id="{A3B50B60-6D0A-1027-37A3-176DC70BDCDA}"/>
              </a:ext>
            </a:extLst>
          </p:cNvPr>
          <p:cNvSpPr/>
          <p:nvPr/>
        </p:nvSpPr>
        <p:spPr>
          <a:xfrm>
            <a:off x="9060104" y="4055342"/>
            <a:ext cx="301219" cy="880203"/>
          </a:xfrm>
          <a:prstGeom prst="rightBrace">
            <a:avLst>
              <a:gd name="adj1" fmla="val 8333"/>
              <a:gd name="adj2" fmla="val 513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627A8D-34C0-BBD5-C5B6-6260A2B85B3F}"/>
              </a:ext>
            </a:extLst>
          </p:cNvPr>
          <p:cNvSpPr txBox="1"/>
          <p:nvPr/>
        </p:nvSpPr>
        <p:spPr>
          <a:xfrm>
            <a:off x="9361323" y="4310777"/>
            <a:ext cx="745717" cy="400110"/>
          </a:xfrm>
          <a:prstGeom prst="rect">
            <a:avLst/>
          </a:prstGeom>
          <a:noFill/>
        </p:spPr>
        <p:txBody>
          <a:bodyPr wrap="none" rtlCol="0">
            <a:spAutoFit/>
          </a:bodyPr>
          <a:lstStyle/>
          <a:p>
            <a:r>
              <a:rPr kumimoji="1" lang="en-US" altLang="ja-JP" sz="2000" dirty="0">
                <a:latin typeface="Hiragino Maru Gothic Pro W4" panose="020F0400000000000000" pitchFamily="34" charset="-128"/>
                <a:ea typeface="Hiragino Maru Gothic Pro W4" panose="020F0400000000000000" pitchFamily="34" charset="-128"/>
              </a:rPr>
              <a:t>12%</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8" name="テキスト ボックス 17">
            <a:extLst>
              <a:ext uri="{FF2B5EF4-FFF2-40B4-BE49-F238E27FC236}">
                <a16:creationId xmlns:a16="http://schemas.microsoft.com/office/drawing/2014/main" id="{85EE786F-BB68-840F-C5A2-167EFA1940BC}"/>
              </a:ext>
            </a:extLst>
          </p:cNvPr>
          <p:cNvSpPr txBox="1"/>
          <p:nvPr/>
        </p:nvSpPr>
        <p:spPr>
          <a:xfrm>
            <a:off x="558702" y="5886963"/>
            <a:ext cx="4992072" cy="646331"/>
          </a:xfrm>
          <a:prstGeom prst="rect">
            <a:avLst/>
          </a:prstGeom>
          <a:noFill/>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CGP</a:t>
            </a:r>
            <a:r>
              <a:rPr kumimoji="1" lang="ja-JP" altLang="en-US">
                <a:latin typeface="Hiragino Maru Gothic Pro W4" panose="020F0400000000000000" pitchFamily="34" charset="-128"/>
                <a:ea typeface="Hiragino Maru Gothic Pro W4" panose="020F0400000000000000" pitchFamily="34" charset="-128"/>
              </a:rPr>
              <a:t>検査で</a:t>
            </a:r>
            <a:r>
              <a:rPr lang="en-AU" altLang="ja-JP" dirty="0">
                <a:latin typeface="Hiragino Maru Gothic Pro W4" panose="020F0400000000000000" pitchFamily="34" charset="-128"/>
                <a:ea typeface="Hiragino Maru Gothic Pro W4" panose="020F0400000000000000" pitchFamily="34" charset="-128"/>
              </a:rPr>
              <a:t>Evidence l</a:t>
            </a:r>
            <a:r>
              <a:rPr kumimoji="1" lang="en-AU" altLang="ja-JP" dirty="0">
                <a:latin typeface="Hiragino Maru Gothic Pro W4" panose="020F0400000000000000" pitchFamily="34" charset="-128"/>
                <a:ea typeface="Hiragino Maru Gothic Pro W4" panose="020F0400000000000000" pitchFamily="34" charset="-128"/>
              </a:rPr>
              <a:t>evel A/B</a:t>
            </a:r>
            <a:r>
              <a:rPr kumimoji="1" lang="ja-JP" altLang="en-US">
                <a:latin typeface="Hiragino Maru Gothic Pro W4" panose="020F0400000000000000" pitchFamily="34" charset="-128"/>
                <a:ea typeface="Hiragino Maru Gothic Pro W4" panose="020F0400000000000000" pitchFamily="34" charset="-128"/>
              </a:rPr>
              <a:t>の治療が</a:t>
            </a:r>
            <a:endParaRPr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見つかるかを</a:t>
            </a:r>
            <a:r>
              <a:rPr kumimoji="1" lang="ja-JP" altLang="en-US">
                <a:latin typeface="Hiragino Maru Gothic Pro W4" panose="020F0400000000000000" pitchFamily="34" charset="-128"/>
                <a:ea typeface="Hiragino Maru Gothic Pro W4" panose="020F0400000000000000" pitchFamily="34" charset="-128"/>
              </a:rPr>
              <a:t>予測するノモグラムを自動生成</a:t>
            </a:r>
            <a:endParaRPr kumimoji="1" lang="en-US" altLang="ja-JP" dirty="0">
              <a:latin typeface="Hiragino Maru Gothic Pro W4" panose="020F0400000000000000" pitchFamily="34" charset="-128"/>
              <a:ea typeface="Hiragino Maru Gothic Pro W4" panose="020F0400000000000000" pitchFamily="34" charset="-128"/>
            </a:endParaRPr>
          </a:p>
        </p:txBody>
      </p:sp>
      <p:sp>
        <p:nvSpPr>
          <p:cNvPr id="19" name="テキスト ボックス 18">
            <a:extLst>
              <a:ext uri="{FF2B5EF4-FFF2-40B4-BE49-F238E27FC236}">
                <a16:creationId xmlns:a16="http://schemas.microsoft.com/office/drawing/2014/main" id="{00DB62B9-B6CE-D80C-BDD0-B22F38783B8D}"/>
              </a:ext>
            </a:extLst>
          </p:cNvPr>
          <p:cNvSpPr txBox="1"/>
          <p:nvPr/>
        </p:nvSpPr>
        <p:spPr>
          <a:xfrm>
            <a:off x="6543957" y="5886962"/>
            <a:ext cx="5102679" cy="646331"/>
          </a:xfrm>
          <a:prstGeom prst="rect">
            <a:avLst/>
          </a:prstGeom>
          <a:noFill/>
        </p:spPr>
        <p:txBody>
          <a:bodyPr wrap="none" rtlCol="0">
            <a:spAutoFit/>
          </a:bodyPr>
          <a:lstStyle/>
          <a:p>
            <a:r>
              <a:rPr kumimoji="1" lang="ja-JP" altLang="en-US">
                <a:latin typeface="Hiragino Maru Gothic Pro W4" panose="020F0400000000000000" pitchFamily="34" charset="-128"/>
                <a:ea typeface="Hiragino Maru Gothic Pro W4" panose="020F0400000000000000" pitchFamily="34" charset="-128"/>
              </a:rPr>
              <a:t>ノモグラムの予測結果に従うと</a:t>
            </a:r>
            <a:endParaRPr kumimoji="1" lang="en-US" altLang="ja-JP" dirty="0">
              <a:latin typeface="Hiragino Maru Gothic Pro W4" panose="020F0400000000000000" pitchFamily="34" charset="-128"/>
              <a:ea typeface="Hiragino Maru Gothic Pro W4" panose="020F0400000000000000" pitchFamily="34" charset="-128"/>
            </a:endParaRPr>
          </a:p>
          <a:p>
            <a:r>
              <a:rPr kumimoji="1" lang="en-US" altLang="ja-JP" dirty="0">
                <a:latin typeface="Hiragino Maru Gothic Pro W4" panose="020F0400000000000000" pitchFamily="34" charset="-128"/>
                <a:ea typeface="Hiragino Maru Gothic Pro W4" panose="020F0400000000000000" pitchFamily="34" charset="-128"/>
              </a:rPr>
              <a:t>12</a:t>
            </a:r>
            <a:r>
              <a:rPr kumimoji="1" lang="ja-JP" altLang="en-US">
                <a:latin typeface="Hiragino Maru Gothic Pro W4" panose="020F0400000000000000" pitchFamily="34" charset="-128"/>
                <a:ea typeface="Hiragino Maru Gothic Pro W4" panose="020F0400000000000000" pitchFamily="34" charset="-128"/>
              </a:rPr>
              <a:t>％の患者で治療に繋がらない検査を避けうる</a:t>
            </a:r>
            <a:endParaRPr kumimoji="1" lang="en-US" altLang="ja-JP" dirty="0">
              <a:latin typeface="Hiragino Maru Gothic Pro W4" panose="020F0400000000000000" pitchFamily="34" charset="-128"/>
              <a:ea typeface="Hiragino Maru Gothic Pro W4" panose="020F0400000000000000" pitchFamily="34" charset="-128"/>
            </a:endParaRPr>
          </a:p>
        </p:txBody>
      </p:sp>
      <p:sp>
        <p:nvSpPr>
          <p:cNvPr id="20" name="テキスト ボックス 19">
            <a:extLst>
              <a:ext uri="{FF2B5EF4-FFF2-40B4-BE49-F238E27FC236}">
                <a16:creationId xmlns:a16="http://schemas.microsoft.com/office/drawing/2014/main" id="{4B5B7FC8-7E2B-87C9-EC86-FA21097D723A}"/>
              </a:ext>
            </a:extLst>
          </p:cNvPr>
          <p:cNvSpPr txBox="1"/>
          <p:nvPr/>
        </p:nvSpPr>
        <p:spPr>
          <a:xfrm>
            <a:off x="8106369" y="958728"/>
            <a:ext cx="2799164" cy="369332"/>
          </a:xfrm>
          <a:prstGeom prst="rect">
            <a:avLst/>
          </a:prstGeom>
          <a:noFill/>
          <a:ln>
            <a:solidFill>
              <a:schemeClr val="accent1"/>
            </a:solidFill>
          </a:ln>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Decision curve analysis</a:t>
            </a:r>
          </a:p>
        </p:txBody>
      </p:sp>
      <p:sp>
        <p:nvSpPr>
          <p:cNvPr id="3" name="スライド番号プレースホルダー 2">
            <a:extLst>
              <a:ext uri="{FF2B5EF4-FFF2-40B4-BE49-F238E27FC236}">
                <a16:creationId xmlns:a16="http://schemas.microsoft.com/office/drawing/2014/main" id="{7B274886-D575-A6E3-E2C7-6FD54EAB2C71}"/>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4" name="Picture 4" descr="Plot object">
            <a:extLst>
              <a:ext uri="{FF2B5EF4-FFF2-40B4-BE49-F238E27FC236}">
                <a16:creationId xmlns:a16="http://schemas.microsoft.com/office/drawing/2014/main" id="{C221AE14-E244-B1F3-56EA-51E491F4B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348" b="3986"/>
          <a:stretch>
            <a:fillRect/>
          </a:stretch>
        </p:blipFill>
        <p:spPr bwMode="auto">
          <a:xfrm>
            <a:off x="0" y="662781"/>
            <a:ext cx="6122194" cy="522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0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579262" y="5273652"/>
            <a:ext cx="2482275" cy="923330"/>
          </a:xfrm>
          <a:prstGeom prst="rect">
            <a:avLst/>
          </a:prstGeom>
        </p:spPr>
        <p:txBody>
          <a:bodyPr wrap="square">
            <a:spAutoFit/>
          </a:bodyPr>
          <a:lstStyle/>
          <a:p>
            <a:r>
              <a:rPr lang="ja-JP" altLang="en-US" dirty="0">
                <a:latin typeface="Hiragino Maru Gothic Pro W4" panose="020F0400000000000000" pitchFamily="34" charset="-128"/>
                <a:ea typeface="Hiragino Maru Gothic Pro W4" panose="020F0400000000000000" pitchFamily="34" charset="-128"/>
              </a:rPr>
              <a:t>診療情報が充実した</a:t>
            </a:r>
            <a:endParaRPr lang="en-US" altLang="ja-JP" dirty="0">
              <a:latin typeface="Hiragino Maru Gothic Pro W4" panose="020F0400000000000000" pitchFamily="34" charset="-128"/>
              <a:ea typeface="Hiragino Maru Gothic Pro W4" panose="020F0400000000000000" pitchFamily="34" charset="-128"/>
            </a:endParaRPr>
          </a:p>
          <a:p>
            <a:r>
              <a:rPr lang="ja-JP" altLang="en-US" dirty="0">
                <a:latin typeface="Hiragino Maru Gothic Pro W4" panose="020F0400000000000000" pitchFamily="34" charset="-128"/>
                <a:ea typeface="Hiragino Maru Gothic Pro W4" panose="020F0400000000000000" pitchFamily="34" charset="-128"/>
              </a:rPr>
              <a:t>世界に類を見ない</a:t>
            </a:r>
            <a:endParaRPr lang="en-US" altLang="ja-JP" dirty="0">
              <a:latin typeface="Hiragino Maru Gothic Pro W4" panose="020F0400000000000000" pitchFamily="34" charset="-128"/>
              <a:ea typeface="Hiragino Maru Gothic Pro W4" panose="020F0400000000000000" pitchFamily="34" charset="-128"/>
            </a:endParaRPr>
          </a:p>
          <a:p>
            <a:r>
              <a:rPr lang="en-US" altLang="ja-JP" dirty="0">
                <a:latin typeface="Hiragino Maru Gothic Pro W4" panose="020F0400000000000000" pitchFamily="34" charset="-128"/>
                <a:ea typeface="Hiragino Maru Gothic Pro W4" panose="020F0400000000000000" pitchFamily="34" charset="-128"/>
              </a:rPr>
              <a:t>C-CAT</a:t>
            </a:r>
            <a:r>
              <a:rPr lang="ja-JP" altLang="en-US" dirty="0">
                <a:latin typeface="Hiragino Maru Gothic Pro W4" panose="020F0400000000000000" pitchFamily="34" charset="-128"/>
                <a:ea typeface="Hiragino Maru Gothic Pro W4" panose="020F0400000000000000" pitchFamily="34" charset="-128"/>
              </a:rPr>
              <a:t>データベース</a:t>
            </a:r>
            <a:endParaRPr lang="en-US" altLang="ja-JP" dirty="0">
              <a:latin typeface="Hiragino Maru Gothic Pro W4" panose="020F0400000000000000" pitchFamily="34" charset="-128"/>
              <a:ea typeface="Hiragino Maru Gothic Pro W4" panose="020F0400000000000000" pitchFamily="34" charset="-128"/>
            </a:endParaRPr>
          </a:p>
        </p:txBody>
      </p:sp>
      <p:sp>
        <p:nvSpPr>
          <p:cNvPr id="7" name="タイトル 1">
            <a:extLst>
              <a:ext uri="{FF2B5EF4-FFF2-40B4-BE49-F238E27FC236}">
                <a16:creationId xmlns:a16="http://schemas.microsoft.com/office/drawing/2014/main" id="{956D53F1-B7D2-42E4-8B56-973A32712B21}"/>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dirty="0">
                <a:solidFill>
                  <a:srgbClr val="002060"/>
                </a:solidFill>
                <a:latin typeface="Hiragino Maru Gothic Pro W4" panose="020F0400000000000000" pitchFamily="34" charset="-128"/>
                <a:ea typeface="Hiragino Maru Gothic Pro W4" panose="020F0400000000000000" pitchFamily="34" charset="-128"/>
              </a:rPr>
              <a:t>日本のがんゲノム医療と</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dirty="0">
                <a:solidFill>
                  <a:srgbClr val="002060"/>
                </a:solidFill>
                <a:latin typeface="Hiragino Maru Gothic Pro W4" panose="020F0400000000000000" pitchFamily="34" charset="-128"/>
                <a:ea typeface="Hiragino Maru Gothic Pro W4" panose="020F0400000000000000" pitchFamily="34" charset="-128"/>
              </a:rPr>
              <a:t>データベース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 </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11DD0F1B-CA7A-412D-8647-34816C2B0B9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graphicFrame>
        <p:nvGraphicFramePr>
          <p:cNvPr id="9" name="表 5">
            <a:extLst>
              <a:ext uri="{FF2B5EF4-FFF2-40B4-BE49-F238E27FC236}">
                <a16:creationId xmlns:a16="http://schemas.microsoft.com/office/drawing/2014/main" id="{A1FFF421-443C-6277-2149-497A6306E898}"/>
              </a:ext>
            </a:extLst>
          </p:cNvPr>
          <p:cNvGraphicFramePr>
            <a:graphicFrameLocks noGrp="1"/>
          </p:cNvGraphicFramePr>
          <p:nvPr>
            <p:extLst>
              <p:ext uri="{D42A27DB-BD31-4B8C-83A1-F6EECF244321}">
                <p14:modId xmlns:p14="http://schemas.microsoft.com/office/powerpoint/2010/main" val="1601259760"/>
              </p:ext>
            </p:extLst>
          </p:nvPr>
        </p:nvGraphicFramePr>
        <p:xfrm>
          <a:off x="6625388" y="1354112"/>
          <a:ext cx="5341781" cy="3378676"/>
        </p:xfrm>
        <a:graphic>
          <a:graphicData uri="http://schemas.openxmlformats.org/drawingml/2006/table">
            <a:tbl>
              <a:tblPr firstRow="1" bandRow="1">
                <a:tableStyleId>{93296810-A885-4BE3-A3E7-6D5BEEA58F35}</a:tableStyleId>
              </a:tblPr>
              <a:tblGrid>
                <a:gridCol w="2077454">
                  <a:extLst>
                    <a:ext uri="{9D8B030D-6E8A-4147-A177-3AD203B41FA5}">
                      <a16:colId xmlns:a16="http://schemas.microsoft.com/office/drawing/2014/main" val="1316502204"/>
                    </a:ext>
                  </a:extLst>
                </a:gridCol>
                <a:gridCol w="1574665">
                  <a:extLst>
                    <a:ext uri="{9D8B030D-6E8A-4147-A177-3AD203B41FA5}">
                      <a16:colId xmlns:a16="http://schemas.microsoft.com/office/drawing/2014/main" val="3767983760"/>
                    </a:ext>
                  </a:extLst>
                </a:gridCol>
                <a:gridCol w="1689662">
                  <a:extLst>
                    <a:ext uri="{9D8B030D-6E8A-4147-A177-3AD203B41FA5}">
                      <a16:colId xmlns:a16="http://schemas.microsoft.com/office/drawing/2014/main" val="3647123905"/>
                    </a:ext>
                  </a:extLst>
                </a:gridCol>
              </a:tblGrid>
              <a:tr h="280945">
                <a:tc>
                  <a:txBody>
                    <a:bodyPr/>
                    <a:lstStyle/>
                    <a:p>
                      <a:pPr algn="l"/>
                      <a:r>
                        <a:rPr kumimoji="1" lang="ja-JP" altLang="en-US" sz="1400" dirty="0">
                          <a:latin typeface="メイリオ" panose="020B0604030504040204" pitchFamily="50" charset="-128"/>
                          <a:ea typeface="メイリオ" panose="020B0604030504040204" pitchFamily="50" charset="-128"/>
                        </a:rPr>
                        <a:t>データベース</a:t>
                      </a: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C-CAT</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Project Genie</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520561411"/>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国</a:t>
                      </a:r>
                    </a:p>
                  </a:txBody>
                  <a:tcPr anchor="ctr"/>
                </a:tc>
                <a:tc>
                  <a:txBody>
                    <a:bodyPr/>
                    <a:lstStyle/>
                    <a:p>
                      <a:pPr algn="ctr"/>
                      <a:r>
                        <a:rPr kumimoji="1" lang="ja-JP" altLang="en-US" sz="1400" dirty="0">
                          <a:latin typeface="メイリオ" panose="020B0604030504040204" pitchFamily="50" charset="-128"/>
                          <a:ea typeface="メイリオ" panose="020B0604030504040204" pitchFamily="50" charset="-128"/>
                        </a:rPr>
                        <a:t>日本</a:t>
                      </a:r>
                    </a:p>
                  </a:txBody>
                  <a:tcPr anchor="ctr"/>
                </a:tc>
                <a:tc>
                  <a:txBody>
                    <a:bodyPr/>
                    <a:lstStyle/>
                    <a:p>
                      <a:pPr algn="ctr"/>
                      <a:r>
                        <a:rPr kumimoji="1" lang="ja-JP" altLang="en-US" sz="1400" dirty="0">
                          <a:latin typeface="メイリオ" panose="020B0604030504040204" pitchFamily="50" charset="-128"/>
                          <a:ea typeface="メイリオ" panose="020B0604030504040204" pitchFamily="50" charset="-128"/>
                        </a:rPr>
                        <a:t>米国、その他</a:t>
                      </a:r>
                    </a:p>
                  </a:txBody>
                  <a:tcPr anchor="ctr"/>
                </a:tc>
                <a:extLst>
                  <a:ext uri="{0D108BD9-81ED-4DB2-BD59-A6C34878D82A}">
                    <a16:rowId xmlns:a16="http://schemas.microsoft.com/office/drawing/2014/main" val="1388850077"/>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検査の保険適用　</a:t>
                      </a: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Yes</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Yes &amp; No</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81055675"/>
                  </a:ext>
                </a:extLst>
              </a:tr>
              <a:tr h="280945">
                <a:tc>
                  <a:txBody>
                    <a:bodyPr/>
                    <a:lstStyle/>
                    <a:p>
                      <a:pPr algn="l"/>
                      <a:r>
                        <a:rPr kumimoji="1" lang="ja-JP" altLang="en-US" sz="1400" dirty="0">
                          <a:latin typeface="Hiragino Maru Gothic Pro W4" panose="020F0400000000000000" pitchFamily="34" charset="-128"/>
                          <a:ea typeface="Hiragino Maru Gothic Pro W4" panose="020F0400000000000000" pitchFamily="34" charset="-128"/>
                        </a:rPr>
                        <a:t>登録例数</a:t>
                      </a:r>
                    </a:p>
                  </a:txBody>
                  <a:tcPr anchor="ctr"/>
                </a:tc>
                <a:tc>
                  <a:txBody>
                    <a:bodyPr/>
                    <a:lstStyle/>
                    <a:p>
                      <a:pPr algn="ctr"/>
                      <a:r>
                        <a:rPr kumimoji="1" lang="ja-JP" altLang="en-US" sz="1400" b="1" dirty="0">
                          <a:solidFill>
                            <a:srgbClr val="0000CC"/>
                          </a:solidFill>
                          <a:latin typeface="メイリオ" panose="020B0604030504040204" pitchFamily="50" charset="-128"/>
                          <a:ea typeface="メイリオ" panose="020B0604030504040204" pitchFamily="50" charset="-128"/>
                        </a:rPr>
                        <a:t>約</a:t>
                      </a:r>
                      <a:r>
                        <a:rPr kumimoji="1" lang="en-US" altLang="ja-JP" sz="1400" b="1" dirty="0">
                          <a:solidFill>
                            <a:srgbClr val="0000CC"/>
                          </a:solidFill>
                          <a:latin typeface="メイリオ" panose="020B0604030504040204" pitchFamily="50" charset="-128"/>
                          <a:ea typeface="メイリオ" panose="020B0604030504040204" pitchFamily="50" charset="-128"/>
                        </a:rPr>
                        <a:t>10</a:t>
                      </a:r>
                      <a:r>
                        <a:rPr kumimoji="1" lang="ja-JP" altLang="en-US" sz="1400" b="1" dirty="0">
                          <a:solidFill>
                            <a:srgbClr val="0000CC"/>
                          </a:solidFill>
                          <a:latin typeface="メイリオ" panose="020B0604030504040204" pitchFamily="50" charset="-128"/>
                          <a:ea typeface="メイリオ" panose="020B0604030504040204" pitchFamily="50" charset="-128"/>
                        </a:rPr>
                        <a:t>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rgbClr val="0000CC"/>
                          </a:solidFill>
                          <a:latin typeface="メイリオ" panose="020B0604030504040204" pitchFamily="50" charset="-128"/>
                          <a:ea typeface="メイリオ" panose="020B0604030504040204" pitchFamily="50" charset="-128"/>
                        </a:rPr>
                        <a:t>約</a:t>
                      </a:r>
                      <a:r>
                        <a:rPr kumimoji="1" lang="en-US" altLang="ja-JP" sz="1400" b="1" dirty="0">
                          <a:solidFill>
                            <a:srgbClr val="0000CC"/>
                          </a:solidFill>
                          <a:latin typeface="メイリオ" panose="020B0604030504040204" pitchFamily="50" charset="-128"/>
                          <a:ea typeface="メイリオ" panose="020B0604030504040204" pitchFamily="50" charset="-128"/>
                        </a:rPr>
                        <a:t>21</a:t>
                      </a:r>
                      <a:r>
                        <a:rPr kumimoji="1" lang="ja-JP" altLang="en-US" sz="1400" b="1" dirty="0">
                          <a:solidFill>
                            <a:srgbClr val="0000CC"/>
                          </a:solidFill>
                          <a:latin typeface="メイリオ" panose="020B0604030504040204" pitchFamily="50" charset="-128"/>
                          <a:ea typeface="メイリオ" panose="020B0604030504040204" pitchFamily="50" charset="-128"/>
                        </a:rPr>
                        <a:t>万</a:t>
                      </a:r>
                    </a:p>
                  </a:txBody>
                  <a:tcPr anchor="ctr"/>
                </a:tc>
                <a:extLst>
                  <a:ext uri="{0D108BD9-81ED-4DB2-BD59-A6C34878D82A}">
                    <a16:rowId xmlns:a16="http://schemas.microsoft.com/office/drawing/2014/main" val="1895981120"/>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利活用の開始</a:t>
                      </a:r>
                      <a:endParaRPr kumimoji="1" lang="en-US" altLang="ja-JP" sz="1400" dirty="0">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dirty="0">
                          <a:latin typeface="メイリオ" panose="020B0604030504040204" pitchFamily="50" charset="-128"/>
                          <a:ea typeface="メイリオ" panose="020B0604030504040204" pitchFamily="50" charset="-128"/>
                        </a:rPr>
                        <a:t>2021-</a:t>
                      </a: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メイリオ" panose="020B0604030504040204" pitchFamily="50" charset="-128"/>
                          <a:ea typeface="メイリオ" panose="020B0604030504040204" pitchFamily="50" charset="-128"/>
                        </a:rPr>
                        <a:t>2017-</a:t>
                      </a: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2613368010"/>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診療情報</a:t>
                      </a:r>
                    </a:p>
                  </a:txBody>
                  <a:tcPr anchor="ct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nchor="ctr"/>
                </a:tc>
                <a:tc>
                  <a:txBody>
                    <a:bodyPr/>
                    <a:lstStyle/>
                    <a:p>
                      <a:pPr algn="ctr"/>
                      <a:endParaRPr kumimoji="1" lang="ja-JP" altLang="en-US" sz="1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126613134"/>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薬剤名</a:t>
                      </a:r>
                    </a:p>
                  </a:txBody>
                  <a:tcPr anchor="ctr"/>
                </a:tc>
                <a:tc>
                  <a:txBody>
                    <a:bodyPr/>
                    <a:lstStyle/>
                    <a:p>
                      <a:pPr algn="ctr"/>
                      <a:r>
                        <a:rPr kumimoji="1" lang="en-US" altLang="ja-JP" sz="1400" b="0" dirty="0">
                          <a:solidFill>
                            <a:srgbClr val="FF0000"/>
                          </a:solidFill>
                          <a:latin typeface="メイリオ" panose="020B0604030504040204" pitchFamily="50" charset="-128"/>
                          <a:ea typeface="メイリオ" panose="020B0604030504040204" pitchFamily="50" charset="-128"/>
                        </a:rPr>
                        <a:t>+</a:t>
                      </a:r>
                      <a:endParaRPr kumimoji="1" lang="ja-JP" altLang="en-US" sz="1400" b="0" dirty="0">
                        <a:solidFill>
                          <a:srgbClr val="FF0000"/>
                        </a:solidFill>
                        <a:latin typeface="メイリオ" panose="020B0604030504040204" pitchFamily="50" charset="-128"/>
                        <a:ea typeface="メイリオ" panose="020B0604030504040204" pitchFamily="50" charset="-128"/>
                      </a:endParaRPr>
                    </a:p>
                  </a:txBody>
                  <a:tcPr anchor="ctr"/>
                </a:tc>
                <a:tc>
                  <a:txBody>
                    <a:bodyPr/>
                    <a:lstStyle/>
                    <a:p>
                      <a:pPr algn="ctr"/>
                      <a:r>
                        <a:rPr kumimoji="1" lang="en-US" altLang="ja-JP" sz="1400" b="0" dirty="0">
                          <a:solidFill>
                            <a:srgbClr val="FF0000"/>
                          </a:solidFill>
                          <a:latin typeface="メイリオ" panose="020B0604030504040204" pitchFamily="50" charset="-128"/>
                          <a:ea typeface="メイリオ" panose="020B0604030504040204" pitchFamily="50" charset="-128"/>
                        </a:rPr>
                        <a:t>-</a:t>
                      </a:r>
                      <a:endParaRPr kumimoji="1" lang="ja-JP" altLang="en-US" sz="1400" b="0" dirty="0">
                        <a:solidFill>
                          <a:srgbClr val="FF0000"/>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365262415"/>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治療効果</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122511871"/>
                  </a:ext>
                </a:extLst>
              </a:tr>
              <a:tr h="280945">
                <a:tc>
                  <a:txBody>
                    <a:bodyPr/>
                    <a:lstStyle/>
                    <a:p>
                      <a:pPr algn="l"/>
                      <a:r>
                        <a:rPr kumimoji="1" lang="ja-JP" altLang="en-US" sz="1400" b="0" dirty="0">
                          <a:solidFill>
                            <a:srgbClr val="FF0000"/>
                          </a:solidFill>
                          <a:latin typeface="メイリオ" panose="020B0604030504040204" pitchFamily="50" charset="-128"/>
                          <a:ea typeface="メイリオ" panose="020B0604030504040204" pitchFamily="50" charset="-128"/>
                        </a:rPr>
                        <a:t>　有害事象</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txBody>
                  <a:tcPr anchor="ctr"/>
                </a:tc>
                <a:extLst>
                  <a:ext uri="{0D108BD9-81ED-4DB2-BD59-A6C34878D82A}">
                    <a16:rowId xmlns:a16="http://schemas.microsoft.com/office/drawing/2014/main" val="3250441257"/>
                  </a:ext>
                </a:extLst>
              </a:tr>
              <a:tr h="280945">
                <a:tc>
                  <a:txBody>
                    <a:bodyPr/>
                    <a:lstStyle/>
                    <a:p>
                      <a:pPr algn="l"/>
                      <a:r>
                        <a:rPr kumimoji="1" lang="ja-JP" altLang="en-US" sz="1400" dirty="0">
                          <a:latin typeface="メイリオ" panose="020B0604030504040204" pitchFamily="50" charset="-128"/>
                          <a:ea typeface="メイリオ" panose="020B0604030504040204" pitchFamily="50" charset="-128"/>
                        </a:rPr>
                        <a:t>　転帰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rPr>
                        <a:t>+</a:t>
                      </a:r>
                      <a:endParaRPr kumimoji="1" lang="ja-JP" altLang="en-US" sz="1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latin typeface="メイリオ" panose="020B0604030504040204" pitchFamily="50" charset="-128"/>
                          <a:ea typeface="メイリオ" panose="020B0604030504040204" pitchFamily="50" charset="-128"/>
                        </a:rPr>
                        <a:t>+</a:t>
                      </a:r>
                      <a:endParaRPr kumimoji="1" lang="ja-JP" altLang="en-US" sz="1400" b="0" dirty="0">
                        <a:solidFill>
                          <a:schemeClr val="tx1"/>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561922543"/>
                  </a:ext>
                </a:extLst>
              </a:tr>
              <a:tr h="330676">
                <a:tc>
                  <a:txBody>
                    <a:bodyPr/>
                    <a:lstStyle/>
                    <a:p>
                      <a:pPr algn="l"/>
                      <a:r>
                        <a:rPr kumimoji="1" lang="ja-JP" altLang="en-US" sz="1400" dirty="0">
                          <a:latin typeface="メイリオ" panose="020B0604030504040204" pitchFamily="50" charset="-128"/>
                          <a:ea typeface="メイリオ" panose="020B0604030504040204" pitchFamily="50" charset="-128"/>
                        </a:rPr>
                        <a:t>データ利活用の審査</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あり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なし</a:t>
                      </a:r>
                    </a:p>
                  </a:txBody>
                  <a:tcPr anchor="ctr"/>
                </a:tc>
                <a:extLst>
                  <a:ext uri="{0D108BD9-81ED-4DB2-BD59-A6C34878D82A}">
                    <a16:rowId xmlns:a16="http://schemas.microsoft.com/office/drawing/2014/main" val="4103427763"/>
                  </a:ext>
                </a:extLst>
              </a:tr>
            </a:tbl>
          </a:graphicData>
        </a:graphic>
      </p:graphicFrame>
      <p:pic>
        <p:nvPicPr>
          <p:cNvPr id="10" name="Picture 2" descr="がんゲノム情報管理センター シンボルマーク">
            <a:extLst>
              <a:ext uri="{FF2B5EF4-FFF2-40B4-BE49-F238E27FC236}">
                <a16:creationId xmlns:a16="http://schemas.microsoft.com/office/drawing/2014/main" id="{90991017-3C79-41FB-A187-51AA25897A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2693" y="785103"/>
            <a:ext cx="467000" cy="4876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ACR's Project GENIE hits another phenomenal milestone: 9th public data set  now released - VHIO">
            <a:extLst>
              <a:ext uri="{FF2B5EF4-FFF2-40B4-BE49-F238E27FC236}">
                <a16:creationId xmlns:a16="http://schemas.microsoft.com/office/drawing/2014/main" id="{B41845DF-4DDF-48FE-8E11-420E862DF2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954" y="729405"/>
            <a:ext cx="753958" cy="54330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a:stretch>
            <a:fillRect/>
          </a:stretch>
        </p:blipFill>
        <p:spPr>
          <a:xfrm>
            <a:off x="6723819" y="4973053"/>
            <a:ext cx="2596963" cy="1724271"/>
          </a:xfrm>
          <a:prstGeom prst="rect">
            <a:avLst/>
          </a:prstGeom>
        </p:spPr>
      </p:pic>
      <p:pic>
        <p:nvPicPr>
          <p:cNvPr id="12" name="図 11">
            <a:extLst>
              <a:ext uri="{FF2B5EF4-FFF2-40B4-BE49-F238E27FC236}">
                <a16:creationId xmlns:a16="http://schemas.microsoft.com/office/drawing/2014/main" id="{C612C2C2-B128-925D-D288-5A9555C5AA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09040" y="1430619"/>
            <a:ext cx="5823159" cy="4584232"/>
          </a:xfrm>
          <a:prstGeom prst="rect">
            <a:avLst/>
          </a:prstGeom>
        </p:spPr>
      </p:pic>
      <p:sp>
        <p:nvSpPr>
          <p:cNvPr id="13" name="テキスト ボックス 12">
            <a:extLst>
              <a:ext uri="{FF2B5EF4-FFF2-40B4-BE49-F238E27FC236}">
                <a16:creationId xmlns:a16="http://schemas.microsoft.com/office/drawing/2014/main" id="{D42B73BD-A9ED-492A-6D36-497D02972086}"/>
              </a:ext>
            </a:extLst>
          </p:cNvPr>
          <p:cNvSpPr txBox="1"/>
          <p:nvPr/>
        </p:nvSpPr>
        <p:spPr>
          <a:xfrm>
            <a:off x="654885" y="5735317"/>
            <a:ext cx="1199367" cy="338554"/>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280</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の病院</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4" name="テキスト ボックス 13">
            <a:extLst>
              <a:ext uri="{FF2B5EF4-FFF2-40B4-BE49-F238E27FC236}">
                <a16:creationId xmlns:a16="http://schemas.microsoft.com/office/drawing/2014/main" id="{B748D5F8-C9CC-ECA5-103A-82536A1074FC}"/>
              </a:ext>
            </a:extLst>
          </p:cNvPr>
          <p:cNvSpPr txBox="1"/>
          <p:nvPr/>
        </p:nvSpPr>
        <p:spPr>
          <a:xfrm>
            <a:off x="309040" y="857207"/>
            <a:ext cx="2031325" cy="830997"/>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5</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種類の</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遺伝子パネル検査が</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保険収載</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5" name="テキスト ボックス 14">
            <a:extLst>
              <a:ext uri="{FF2B5EF4-FFF2-40B4-BE49-F238E27FC236}">
                <a16:creationId xmlns:a16="http://schemas.microsoft.com/office/drawing/2014/main" id="{B3DB33D8-F93E-FD55-7F81-21DAAD931E5A}"/>
              </a:ext>
            </a:extLst>
          </p:cNvPr>
          <p:cNvSpPr txBox="1"/>
          <p:nvPr/>
        </p:nvSpPr>
        <p:spPr>
          <a:xfrm>
            <a:off x="4064954" y="859028"/>
            <a:ext cx="1877437" cy="584775"/>
          </a:xfrm>
          <a:prstGeom prst="rect">
            <a:avLst/>
          </a:prstGeom>
          <a:noFill/>
        </p:spPr>
        <p:txBody>
          <a:bodyPr wrap="non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10</a:t>
            </a: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万例のゲノム・</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algn="ctr" defTabSz="914354"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臨床データが集積</a:t>
            </a:r>
            <a:endParaRPr kumimoji="1" lang="en-US" altLang="ja-JP" sz="1600" b="0" i="0" u="none" strike="noStrike" kern="120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7" name="正方形/長方形 16">
            <a:extLst>
              <a:ext uri="{FF2B5EF4-FFF2-40B4-BE49-F238E27FC236}">
                <a16:creationId xmlns:a16="http://schemas.microsoft.com/office/drawing/2014/main" id="{5429EB78-1BF0-3D77-617B-DBDD02CED145}"/>
              </a:ext>
            </a:extLst>
          </p:cNvPr>
          <p:cNvSpPr/>
          <p:nvPr/>
        </p:nvSpPr>
        <p:spPr>
          <a:xfrm>
            <a:off x="6086474" y="3380937"/>
            <a:ext cx="319505" cy="650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 name="スライド番号プレースホルダー 2">
            <a:extLst>
              <a:ext uri="{FF2B5EF4-FFF2-40B4-BE49-F238E27FC236}">
                <a16:creationId xmlns:a16="http://schemas.microsoft.com/office/drawing/2014/main" id="{F34E0CBD-F5AC-308F-59E1-1A2A30C04B1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63465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BCE92-32AB-65A3-C0F3-C06EC49EB4E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6B1050B-5FA4-39F6-77A0-03A7584D940B}"/>
              </a:ext>
            </a:extLst>
          </p:cNvPr>
          <p:cNvSpPr>
            <a:spLocks noGrp="1"/>
          </p:cNvSpPr>
          <p:nvPr>
            <p:ph type="title"/>
          </p:nvPr>
        </p:nvSpPr>
        <p:spPr/>
        <p:txBody>
          <a:bodyPr/>
          <a:lstStyle/>
          <a:p>
            <a:r>
              <a:rPr kumimoji="1" lang="en-US" altLang="ja-JP" dirty="0"/>
              <a:t>Patient Characteristics</a:t>
            </a:r>
            <a:endParaRPr kumimoji="1" lang="ja-JP" altLang="en-US"/>
          </a:p>
        </p:txBody>
      </p:sp>
      <p:sp>
        <p:nvSpPr>
          <p:cNvPr id="4" name="テキスト プレースホルダー 3">
            <a:extLst>
              <a:ext uri="{FF2B5EF4-FFF2-40B4-BE49-F238E27FC236}">
                <a16:creationId xmlns:a16="http://schemas.microsoft.com/office/drawing/2014/main" id="{39EB3387-F7FE-4F68-4FBF-1B1893F0C51A}"/>
              </a:ext>
            </a:extLst>
          </p:cNvPr>
          <p:cNvSpPr>
            <a:spLocks noGrp="1"/>
          </p:cNvSpPr>
          <p:nvPr>
            <p:ph type="body" sz="half" idx="10"/>
          </p:nvPr>
        </p:nvSpPr>
        <p:spPr/>
        <p:txBody>
          <a:bodyPr/>
          <a:lstStyle/>
          <a:p>
            <a:r>
              <a:rPr kumimoji="1" lang="ja-JP" altLang="en-US"/>
              <a:t>肉腫</a:t>
            </a:r>
          </a:p>
        </p:txBody>
      </p:sp>
      <p:pic>
        <p:nvPicPr>
          <p:cNvPr id="7" name="図 6">
            <a:extLst>
              <a:ext uri="{FF2B5EF4-FFF2-40B4-BE49-F238E27FC236}">
                <a16:creationId xmlns:a16="http://schemas.microsoft.com/office/drawing/2014/main" id="{B6711442-A01F-6310-0887-68AB0FA9182A}"/>
              </a:ext>
            </a:extLst>
          </p:cNvPr>
          <p:cNvPicPr>
            <a:picLocks noChangeAspect="1"/>
          </p:cNvPicPr>
          <p:nvPr/>
        </p:nvPicPr>
        <p:blipFill>
          <a:blip r:embed="rId3"/>
          <a:stretch>
            <a:fillRect/>
          </a:stretch>
        </p:blipFill>
        <p:spPr>
          <a:xfrm>
            <a:off x="6443231" y="2820203"/>
            <a:ext cx="5225105" cy="1217593"/>
          </a:xfrm>
          <a:prstGeom prst="rect">
            <a:avLst/>
          </a:prstGeom>
        </p:spPr>
      </p:pic>
      <p:pic>
        <p:nvPicPr>
          <p:cNvPr id="8" name="図 7">
            <a:extLst>
              <a:ext uri="{FF2B5EF4-FFF2-40B4-BE49-F238E27FC236}">
                <a16:creationId xmlns:a16="http://schemas.microsoft.com/office/drawing/2014/main" id="{F0C15B5D-15F6-888E-AE23-4770CD4F0A99}"/>
              </a:ext>
            </a:extLst>
          </p:cNvPr>
          <p:cNvPicPr>
            <a:picLocks noChangeAspect="1"/>
          </p:cNvPicPr>
          <p:nvPr/>
        </p:nvPicPr>
        <p:blipFill>
          <a:blip r:embed="rId4"/>
          <a:stretch>
            <a:fillRect/>
          </a:stretch>
        </p:blipFill>
        <p:spPr>
          <a:xfrm>
            <a:off x="6443231" y="808382"/>
            <a:ext cx="5225105" cy="1418928"/>
          </a:xfrm>
          <a:prstGeom prst="rect">
            <a:avLst/>
          </a:prstGeom>
        </p:spPr>
      </p:pic>
      <p:pic>
        <p:nvPicPr>
          <p:cNvPr id="9" name="図 8">
            <a:extLst>
              <a:ext uri="{FF2B5EF4-FFF2-40B4-BE49-F238E27FC236}">
                <a16:creationId xmlns:a16="http://schemas.microsoft.com/office/drawing/2014/main" id="{B9DB3B29-B146-CDE8-AF37-6B29930235EF}"/>
              </a:ext>
            </a:extLst>
          </p:cNvPr>
          <p:cNvPicPr>
            <a:picLocks noChangeAspect="1"/>
          </p:cNvPicPr>
          <p:nvPr/>
        </p:nvPicPr>
        <p:blipFill>
          <a:blip r:embed="rId5"/>
          <a:stretch>
            <a:fillRect/>
          </a:stretch>
        </p:blipFill>
        <p:spPr>
          <a:xfrm>
            <a:off x="523666" y="808382"/>
            <a:ext cx="5225105" cy="6049617"/>
          </a:xfrm>
          <a:prstGeom prst="rect">
            <a:avLst/>
          </a:prstGeom>
        </p:spPr>
      </p:pic>
      <p:sp>
        <p:nvSpPr>
          <p:cNvPr id="3" name="テキスト ボックス 2">
            <a:extLst>
              <a:ext uri="{FF2B5EF4-FFF2-40B4-BE49-F238E27FC236}">
                <a16:creationId xmlns:a16="http://schemas.microsoft.com/office/drawing/2014/main" id="{A75BD7A4-DAB2-15A8-ABFC-D85202DBE876}"/>
              </a:ext>
            </a:extLst>
          </p:cNvPr>
          <p:cNvSpPr txBox="1"/>
          <p:nvPr/>
        </p:nvSpPr>
        <p:spPr>
          <a:xfrm>
            <a:off x="7351776" y="4956048"/>
            <a:ext cx="3249608" cy="1477328"/>
          </a:xfrm>
          <a:prstGeom prst="rect">
            <a:avLst/>
          </a:prstGeom>
          <a:noFill/>
        </p:spPr>
        <p:txBody>
          <a:bodyPr wrap="none" rtlCol="0">
            <a:spAutoFit/>
          </a:bodyPr>
          <a:lstStyle/>
          <a:p>
            <a:r>
              <a:rPr kumimoji="1" lang="en-AU" altLang="ja-JP" dirty="0"/>
              <a:t>GIST</a:t>
            </a:r>
            <a:r>
              <a:rPr kumimoji="1" lang="ja-JP" altLang="en-US"/>
              <a:t>を除く骨軟部腫瘍を対象</a:t>
            </a:r>
            <a:endParaRPr kumimoji="1" lang="en-US" altLang="ja-JP" dirty="0"/>
          </a:p>
          <a:p>
            <a:endParaRPr lang="en-US" altLang="ja-JP" dirty="0"/>
          </a:p>
          <a:p>
            <a:r>
              <a:rPr kumimoji="1" lang="ja-JP" altLang="en-US"/>
              <a:t>全がん種での</a:t>
            </a:r>
            <a:endParaRPr kumimoji="1" lang="en-US" altLang="ja-JP" dirty="0"/>
          </a:p>
          <a:p>
            <a:r>
              <a:rPr lang="ja-JP" altLang="en-US"/>
              <a:t>推奨治療あり：</a:t>
            </a:r>
            <a:r>
              <a:rPr lang="en-US" altLang="ja-JP" dirty="0"/>
              <a:t>38</a:t>
            </a:r>
            <a:r>
              <a:rPr lang="ja-JP" altLang="en-US"/>
              <a:t>％</a:t>
            </a:r>
            <a:endParaRPr lang="en-US" altLang="ja-JP" dirty="0"/>
          </a:p>
          <a:p>
            <a:r>
              <a:rPr kumimoji="1" lang="ja-JP" altLang="en-US"/>
              <a:t>推奨治療を受けた：</a:t>
            </a:r>
            <a:r>
              <a:rPr kumimoji="1" lang="en-US" altLang="ja-JP" dirty="0"/>
              <a:t>7</a:t>
            </a:r>
            <a:r>
              <a:rPr kumimoji="1" lang="ja-JP" altLang="en-US"/>
              <a:t>％</a:t>
            </a:r>
          </a:p>
        </p:txBody>
      </p:sp>
      <p:sp>
        <p:nvSpPr>
          <p:cNvPr id="5" name="Slide Number Placeholder 2">
            <a:extLst>
              <a:ext uri="{FF2B5EF4-FFF2-40B4-BE49-F238E27FC236}">
                <a16:creationId xmlns:a16="http://schemas.microsoft.com/office/drawing/2014/main" id="{2E25C68F-43A8-AE8D-87A0-29046705E587}"/>
              </a:ext>
            </a:extLst>
          </p:cNvPr>
          <p:cNvSpPr txBox="1">
            <a:spLocks/>
          </p:cNvSpPr>
          <p:nvPr/>
        </p:nvSpPr>
        <p:spPr>
          <a:xfrm>
            <a:off x="11520000" y="6518532"/>
            <a:ext cx="517634"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B1CBFC8-6C5E-6342-AD79-951C370F4C2C}" type="slidenum">
              <a:rPr lang="en-JP" smtClean="0"/>
              <a:pPr/>
              <a:t>20</a:t>
            </a:fld>
            <a:endParaRPr lang="en-JP"/>
          </a:p>
        </p:txBody>
      </p:sp>
    </p:spTree>
    <p:extLst>
      <p:ext uri="{BB962C8B-B14F-4D97-AF65-F5344CB8AC3E}">
        <p14:creationId xmlns:p14="http://schemas.microsoft.com/office/powerpoint/2010/main" val="162444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FAD9-8D5A-F1D1-419F-F8627DEC7C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CE89274-3C3B-8151-CF31-23C92DDBB816}"/>
              </a:ext>
            </a:extLst>
          </p:cNvPr>
          <p:cNvSpPr>
            <a:spLocks noGrp="1"/>
          </p:cNvSpPr>
          <p:nvPr>
            <p:ph type="title"/>
          </p:nvPr>
        </p:nvSpPr>
        <p:spPr/>
        <p:txBody>
          <a:bodyPr/>
          <a:lstStyle/>
          <a:p>
            <a:r>
              <a:rPr kumimoji="1" lang="en-US" altLang="ja-JP" dirty="0"/>
              <a:t>Frequency of Druggable Mutations</a:t>
            </a:r>
            <a:endParaRPr kumimoji="1" lang="ja-JP" altLang="en-US"/>
          </a:p>
        </p:txBody>
      </p:sp>
      <p:sp>
        <p:nvSpPr>
          <p:cNvPr id="4" name="テキスト プレースホルダー 3">
            <a:extLst>
              <a:ext uri="{FF2B5EF4-FFF2-40B4-BE49-F238E27FC236}">
                <a16:creationId xmlns:a16="http://schemas.microsoft.com/office/drawing/2014/main" id="{EFAB4789-10F3-0F80-2372-A1EA8D3B2145}"/>
              </a:ext>
            </a:extLst>
          </p:cNvPr>
          <p:cNvSpPr>
            <a:spLocks noGrp="1"/>
          </p:cNvSpPr>
          <p:nvPr>
            <p:ph type="body" sz="half" idx="10"/>
          </p:nvPr>
        </p:nvSpPr>
        <p:spPr/>
        <p:txBody>
          <a:bodyPr/>
          <a:lstStyle/>
          <a:p>
            <a:r>
              <a:rPr lang="ja-JP" altLang="en-US"/>
              <a:t>肉腫</a:t>
            </a:r>
          </a:p>
        </p:txBody>
      </p:sp>
      <p:pic>
        <p:nvPicPr>
          <p:cNvPr id="5" name="図 4" descr="グラフ, 棒グラフ&#10;&#10;AI 生成コンテンツは誤りを含む可能性があります。">
            <a:extLst>
              <a:ext uri="{FF2B5EF4-FFF2-40B4-BE49-F238E27FC236}">
                <a16:creationId xmlns:a16="http://schemas.microsoft.com/office/drawing/2014/main" id="{142F33CE-FBD1-C5B2-18A8-99D332C2123D}"/>
              </a:ext>
            </a:extLst>
          </p:cNvPr>
          <p:cNvPicPr>
            <a:picLocks noChangeAspect="1"/>
          </p:cNvPicPr>
          <p:nvPr/>
        </p:nvPicPr>
        <p:blipFill>
          <a:blip r:embed="rId3"/>
          <a:stretch>
            <a:fillRect/>
          </a:stretch>
        </p:blipFill>
        <p:spPr>
          <a:xfrm>
            <a:off x="-1" y="1125330"/>
            <a:ext cx="12191145" cy="5248965"/>
          </a:xfrm>
          <a:prstGeom prst="rect">
            <a:avLst/>
          </a:prstGeom>
        </p:spPr>
      </p:pic>
      <p:sp>
        <p:nvSpPr>
          <p:cNvPr id="3" name="Slide Number Placeholder 2">
            <a:extLst>
              <a:ext uri="{FF2B5EF4-FFF2-40B4-BE49-F238E27FC236}">
                <a16:creationId xmlns:a16="http://schemas.microsoft.com/office/drawing/2014/main" id="{0BB202FB-F37D-94E2-F6E3-92E5DCCFD7CC}"/>
              </a:ext>
            </a:extLst>
          </p:cNvPr>
          <p:cNvSpPr txBox="1">
            <a:spLocks/>
          </p:cNvSpPr>
          <p:nvPr/>
        </p:nvSpPr>
        <p:spPr>
          <a:xfrm>
            <a:off x="11520000" y="6518532"/>
            <a:ext cx="517634"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B1CBFC8-6C5E-6342-AD79-951C370F4C2C}" type="slidenum">
              <a:rPr lang="en-JP" smtClean="0"/>
              <a:pPr/>
              <a:t>21</a:t>
            </a:fld>
            <a:endParaRPr lang="en-JP"/>
          </a:p>
        </p:txBody>
      </p:sp>
    </p:spTree>
    <p:extLst>
      <p:ext uri="{BB962C8B-B14F-4D97-AF65-F5344CB8AC3E}">
        <p14:creationId xmlns:p14="http://schemas.microsoft.com/office/powerpoint/2010/main" val="332048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0EC19-92EA-C391-E2D6-F1E01DFD79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A985FA-8321-DE22-23F8-E36FF828C658}"/>
              </a:ext>
            </a:extLst>
          </p:cNvPr>
          <p:cNvSpPr>
            <a:spLocks noGrp="1"/>
          </p:cNvSpPr>
          <p:nvPr>
            <p:ph type="title"/>
          </p:nvPr>
        </p:nvSpPr>
        <p:spPr/>
        <p:txBody>
          <a:bodyPr>
            <a:normAutofit/>
          </a:bodyPr>
          <a:lstStyle/>
          <a:p>
            <a:r>
              <a:rPr kumimoji="1" lang="en-US" altLang="ja-JP" dirty="0"/>
              <a:t>Nomogram 1: Drugs with Evidence Level A/B</a:t>
            </a:r>
            <a:endParaRPr kumimoji="1" lang="ja-JP" altLang="en-US"/>
          </a:p>
        </p:txBody>
      </p:sp>
      <p:sp>
        <p:nvSpPr>
          <p:cNvPr id="4" name="テキスト プレースホルダー 3">
            <a:extLst>
              <a:ext uri="{FF2B5EF4-FFF2-40B4-BE49-F238E27FC236}">
                <a16:creationId xmlns:a16="http://schemas.microsoft.com/office/drawing/2014/main" id="{B3806B49-CE98-6903-2E89-71E3D06EB16A}"/>
              </a:ext>
            </a:extLst>
          </p:cNvPr>
          <p:cNvSpPr>
            <a:spLocks noGrp="1"/>
          </p:cNvSpPr>
          <p:nvPr>
            <p:ph type="body" sz="half" idx="10"/>
          </p:nvPr>
        </p:nvSpPr>
        <p:spPr/>
        <p:txBody>
          <a:bodyPr/>
          <a:lstStyle/>
          <a:p>
            <a:r>
              <a:rPr lang="ja-JP" altLang="en-US"/>
              <a:t>肉腫</a:t>
            </a:r>
          </a:p>
        </p:txBody>
      </p:sp>
      <p:pic>
        <p:nvPicPr>
          <p:cNvPr id="5" name="図 4" descr="グラフ, ダイアグラム&#10;&#10;AI 生成コンテンツは誤りを含む可能性があります。">
            <a:extLst>
              <a:ext uri="{FF2B5EF4-FFF2-40B4-BE49-F238E27FC236}">
                <a16:creationId xmlns:a16="http://schemas.microsoft.com/office/drawing/2014/main" id="{EE123ED8-82BF-20C1-5F79-E02E7174A653}"/>
              </a:ext>
            </a:extLst>
          </p:cNvPr>
          <p:cNvPicPr>
            <a:picLocks noChangeAspect="1"/>
          </p:cNvPicPr>
          <p:nvPr/>
        </p:nvPicPr>
        <p:blipFill>
          <a:blip r:embed="rId3"/>
          <a:srcRect t="51017"/>
          <a:stretch>
            <a:fillRect/>
          </a:stretch>
        </p:blipFill>
        <p:spPr>
          <a:xfrm>
            <a:off x="263365" y="874643"/>
            <a:ext cx="6036388" cy="5913615"/>
          </a:xfrm>
          <a:prstGeom prst="rect">
            <a:avLst/>
          </a:prstGeom>
        </p:spPr>
      </p:pic>
      <p:pic>
        <p:nvPicPr>
          <p:cNvPr id="7" name="図 6">
            <a:extLst>
              <a:ext uri="{FF2B5EF4-FFF2-40B4-BE49-F238E27FC236}">
                <a16:creationId xmlns:a16="http://schemas.microsoft.com/office/drawing/2014/main" id="{7CB7AA93-9901-BD4F-03BD-76E305E57E8B}"/>
              </a:ext>
            </a:extLst>
          </p:cNvPr>
          <p:cNvPicPr>
            <a:picLocks noChangeAspect="1"/>
          </p:cNvPicPr>
          <p:nvPr/>
        </p:nvPicPr>
        <p:blipFill>
          <a:blip r:embed="rId4"/>
          <a:stretch>
            <a:fillRect/>
          </a:stretch>
        </p:blipFill>
        <p:spPr>
          <a:xfrm>
            <a:off x="4068725" y="2378238"/>
            <a:ext cx="2171700" cy="2527300"/>
          </a:xfrm>
          <a:prstGeom prst="rect">
            <a:avLst/>
          </a:prstGeom>
        </p:spPr>
      </p:pic>
      <p:sp>
        <p:nvSpPr>
          <p:cNvPr id="3" name="テキスト プレースホルダー 2">
            <a:extLst>
              <a:ext uri="{FF2B5EF4-FFF2-40B4-BE49-F238E27FC236}">
                <a16:creationId xmlns:a16="http://schemas.microsoft.com/office/drawing/2014/main" id="{830D97DB-7B55-89B3-633A-D2168CD72AA5}"/>
              </a:ext>
            </a:extLst>
          </p:cNvPr>
          <p:cNvSpPr txBox="1">
            <a:spLocks/>
          </p:cNvSpPr>
          <p:nvPr/>
        </p:nvSpPr>
        <p:spPr>
          <a:xfrm>
            <a:off x="8602140" y="5849859"/>
            <a:ext cx="1906680" cy="4286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000" kern="1200">
                <a:solidFill>
                  <a:srgbClr val="002060"/>
                </a:solidFill>
                <a:latin typeface="Arial" panose="020B0604020202020204" pitchFamily="34" charset="0"/>
                <a:ea typeface="Hiragino Kaku Gothic ProN W3" panose="020B0300000000000000" pitchFamily="34" charset="-128"/>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kumimoji="1" sz="14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en-US" altLang="ja-JP" sz="2400" dirty="0"/>
              <a:t>AUC = 0.75</a:t>
            </a:r>
          </a:p>
        </p:txBody>
      </p:sp>
      <p:sp>
        <p:nvSpPr>
          <p:cNvPr id="6" name="角丸四角形 5">
            <a:extLst>
              <a:ext uri="{FF2B5EF4-FFF2-40B4-BE49-F238E27FC236}">
                <a16:creationId xmlns:a16="http://schemas.microsoft.com/office/drawing/2014/main" id="{1A02110E-6A06-606F-FFB7-528682F50834}"/>
              </a:ext>
            </a:extLst>
          </p:cNvPr>
          <p:cNvSpPr/>
          <p:nvPr/>
        </p:nvSpPr>
        <p:spPr>
          <a:xfrm>
            <a:off x="7520256" y="874643"/>
            <a:ext cx="36864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Evidence Level A/B</a:t>
            </a:r>
          </a:p>
        </p:txBody>
      </p:sp>
      <p:pic>
        <p:nvPicPr>
          <p:cNvPr id="9" name="図 8" descr="グラフ, 折れ線グラフ&#10;&#10;AI 生成コンテンツは誤りを含む可能性があります。">
            <a:extLst>
              <a:ext uri="{FF2B5EF4-FFF2-40B4-BE49-F238E27FC236}">
                <a16:creationId xmlns:a16="http://schemas.microsoft.com/office/drawing/2014/main" id="{570212D2-1777-ED75-A05F-915B07D8751F}"/>
              </a:ext>
            </a:extLst>
          </p:cNvPr>
          <p:cNvPicPr>
            <a:picLocks noChangeAspect="1"/>
          </p:cNvPicPr>
          <p:nvPr/>
        </p:nvPicPr>
        <p:blipFill>
          <a:blip r:embed="rId5"/>
          <a:srcRect t="66667"/>
          <a:stretch>
            <a:fillRect/>
          </a:stretch>
        </p:blipFill>
        <p:spPr>
          <a:xfrm>
            <a:off x="7604620" y="1574209"/>
            <a:ext cx="3715692" cy="3715692"/>
          </a:xfrm>
          <a:prstGeom prst="rect">
            <a:avLst/>
          </a:prstGeom>
        </p:spPr>
      </p:pic>
      <p:sp>
        <p:nvSpPr>
          <p:cNvPr id="10" name="テキスト ボックス 9">
            <a:extLst>
              <a:ext uri="{FF2B5EF4-FFF2-40B4-BE49-F238E27FC236}">
                <a16:creationId xmlns:a16="http://schemas.microsoft.com/office/drawing/2014/main" id="{8D741285-CB24-2561-ECA7-6E2D33AACE64}"/>
              </a:ext>
            </a:extLst>
          </p:cNvPr>
          <p:cNvSpPr txBox="1"/>
          <p:nvPr/>
        </p:nvSpPr>
        <p:spPr>
          <a:xfrm>
            <a:off x="8352797" y="5099177"/>
            <a:ext cx="1963999" cy="461665"/>
          </a:xfrm>
          <a:prstGeom prst="rect">
            <a:avLst/>
          </a:prstGeom>
          <a:noFill/>
        </p:spPr>
        <p:txBody>
          <a:bodyPr wrap="none" rtlCol="0">
            <a:spAutoFit/>
          </a:bodyPr>
          <a:lstStyle/>
          <a:p>
            <a:r>
              <a:rPr kumimoji="1" lang="en-US" altLang="ja-JP" sz="2400" dirty="0">
                <a:solidFill>
                  <a:srgbClr val="002060"/>
                </a:solidFill>
                <a:latin typeface="Arial" panose="020B0604020202020204" pitchFamily="34" charset="0"/>
                <a:cs typeface="Arial" panose="020B0604020202020204" pitchFamily="34" charset="0"/>
              </a:rPr>
              <a:t>1 - specificity</a:t>
            </a:r>
            <a:endParaRPr kumimoji="1" lang="ja-JP" altLang="en-US" sz="2400">
              <a:solidFill>
                <a:srgbClr val="002060"/>
              </a:solidFill>
              <a:latin typeface="Arial" panose="020B0604020202020204" pitchFamily="34" charset="0"/>
              <a:cs typeface="Arial" panose="020B0604020202020204" pitchFamily="34" charset="0"/>
            </a:endParaRPr>
          </a:p>
        </p:txBody>
      </p:sp>
      <p:sp>
        <p:nvSpPr>
          <p:cNvPr id="8" name="テキスト ボックス 7">
            <a:extLst>
              <a:ext uri="{FF2B5EF4-FFF2-40B4-BE49-F238E27FC236}">
                <a16:creationId xmlns:a16="http://schemas.microsoft.com/office/drawing/2014/main" id="{EABC6110-EB40-448D-C79B-D538C62B7FC2}"/>
              </a:ext>
            </a:extLst>
          </p:cNvPr>
          <p:cNvSpPr txBox="1"/>
          <p:nvPr/>
        </p:nvSpPr>
        <p:spPr>
          <a:xfrm rot="16200000">
            <a:off x="6760272" y="3121702"/>
            <a:ext cx="1519968" cy="461665"/>
          </a:xfrm>
          <a:prstGeom prst="rect">
            <a:avLst/>
          </a:prstGeom>
          <a:noFill/>
        </p:spPr>
        <p:txBody>
          <a:bodyPr wrap="none" rtlCol="0">
            <a:spAutoFit/>
          </a:bodyPr>
          <a:lstStyle/>
          <a:p>
            <a:r>
              <a:rPr kumimoji="1" lang="en-US" altLang="ja-JP" sz="2400" dirty="0">
                <a:solidFill>
                  <a:srgbClr val="002060"/>
                </a:solidFill>
                <a:latin typeface="Arial" panose="020B0604020202020204" pitchFamily="34" charset="0"/>
                <a:cs typeface="Arial" panose="020B0604020202020204" pitchFamily="34" charset="0"/>
              </a:rPr>
              <a:t>sensitivity</a:t>
            </a:r>
            <a:endParaRPr kumimoji="1" lang="ja-JP" altLang="en-US" sz="2400">
              <a:solidFill>
                <a:srgbClr val="002060"/>
              </a:solidFill>
              <a:latin typeface="Arial" panose="020B0604020202020204" pitchFamily="34" charset="0"/>
              <a:cs typeface="Arial" panose="020B0604020202020204" pitchFamily="34" charset="0"/>
            </a:endParaRPr>
          </a:p>
        </p:txBody>
      </p:sp>
      <p:sp>
        <p:nvSpPr>
          <p:cNvPr id="11" name="テキスト プレースホルダー 2">
            <a:extLst>
              <a:ext uri="{FF2B5EF4-FFF2-40B4-BE49-F238E27FC236}">
                <a16:creationId xmlns:a16="http://schemas.microsoft.com/office/drawing/2014/main" id="{0A59B16B-CB92-9612-4C8A-03048FCF98C8}"/>
              </a:ext>
            </a:extLst>
          </p:cNvPr>
          <p:cNvSpPr txBox="1">
            <a:spLocks/>
          </p:cNvSpPr>
          <p:nvPr/>
        </p:nvSpPr>
        <p:spPr>
          <a:xfrm>
            <a:off x="2390275" y="6409133"/>
            <a:ext cx="7700299" cy="4286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000" kern="1200">
                <a:solidFill>
                  <a:srgbClr val="002060"/>
                </a:solidFill>
                <a:latin typeface="Arial" panose="020B0604020202020204" pitchFamily="34" charset="0"/>
                <a:ea typeface="Hiragino Kaku Gothic ProN W3" panose="020B0300000000000000" pitchFamily="34" charset="-128"/>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kumimoji="1" sz="14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kumimoji="1" sz="12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Times New Roman" panose="02020603050405020304" pitchFamily="18" charset="0"/>
                <a:ea typeface="Hiragino Kaku Gothic ProN W3" panose="020B0300000000000000" pitchFamily="34" charset="-128"/>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000" kern="1200">
                <a:solidFill>
                  <a:schemeClr val="tx1"/>
                </a:solidFill>
                <a:latin typeface="+mn-lt"/>
                <a:ea typeface="+mn-ea"/>
                <a:cs typeface="+mn-cs"/>
              </a:defRPr>
            </a:lvl9pPr>
          </a:lstStyle>
          <a:p>
            <a:r>
              <a:rPr lang="ja-JP" altLang="en-US" sz="2400"/>
              <a:t>平滑筋肉腫は最も</a:t>
            </a:r>
            <a:r>
              <a:rPr lang="en-US" altLang="ja-JP" sz="2400" dirty="0"/>
              <a:t>CGP</a:t>
            </a:r>
            <a:r>
              <a:rPr lang="ja-JP" altLang="en-US" sz="2400"/>
              <a:t>検査のメリットが乏しい組織型</a:t>
            </a:r>
            <a:endParaRPr lang="en-US" altLang="ja-JP" sz="2400" dirty="0"/>
          </a:p>
        </p:txBody>
      </p:sp>
      <p:sp>
        <p:nvSpPr>
          <p:cNvPr id="12" name="Slide Number Placeholder 2">
            <a:extLst>
              <a:ext uri="{FF2B5EF4-FFF2-40B4-BE49-F238E27FC236}">
                <a16:creationId xmlns:a16="http://schemas.microsoft.com/office/drawing/2014/main" id="{A4BFC518-B95D-DDA7-10CA-8A328D2D2D30}"/>
              </a:ext>
            </a:extLst>
          </p:cNvPr>
          <p:cNvSpPr txBox="1">
            <a:spLocks/>
          </p:cNvSpPr>
          <p:nvPr/>
        </p:nvSpPr>
        <p:spPr>
          <a:xfrm>
            <a:off x="11520000" y="6518532"/>
            <a:ext cx="517634"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B1CBFC8-6C5E-6342-AD79-951C370F4C2C}" type="slidenum">
              <a:rPr lang="en-JP" smtClean="0"/>
              <a:pPr/>
              <a:t>22</a:t>
            </a:fld>
            <a:endParaRPr lang="en-JP"/>
          </a:p>
        </p:txBody>
      </p:sp>
    </p:spTree>
    <p:extLst>
      <p:ext uri="{BB962C8B-B14F-4D97-AF65-F5344CB8AC3E}">
        <p14:creationId xmlns:p14="http://schemas.microsoft.com/office/powerpoint/2010/main" val="3133233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956D53F1-B7D2-42E4-8B56-973A32712B21}"/>
              </a:ext>
            </a:extLst>
          </p:cNvPr>
          <p:cNvSpPr txBox="1">
            <a:spLocks/>
          </p:cNvSpPr>
          <p:nvPr/>
        </p:nvSpPr>
        <p:spPr>
          <a:xfrm>
            <a:off x="1336932" y="60036"/>
            <a:ext cx="9860719"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データ閲覧ポータルの先駆者：米国 </a:t>
            </a:r>
            <a:r>
              <a:rPr lang="en-US" altLang="ja-JP" sz="2800" b="1" dirty="0" err="1">
                <a:solidFill>
                  <a:srgbClr val="002060"/>
                </a:solidFill>
                <a:latin typeface="Hiragino Maru Gothic Pro W4" panose="020F0400000000000000" pitchFamily="34" charset="-128"/>
                <a:ea typeface="Hiragino Maru Gothic Pro W4" panose="020F0400000000000000" pitchFamily="34" charset="-128"/>
              </a:rPr>
              <a:t>cBioPortal</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15" name="直線コネクタ 14">
            <a:extLst>
              <a:ext uri="{FF2B5EF4-FFF2-40B4-BE49-F238E27FC236}">
                <a16:creationId xmlns:a16="http://schemas.microsoft.com/office/drawing/2014/main" id="{11DD0F1B-CA7A-412D-8647-34816C2B0B9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3" name="図 2">
            <a:extLst>
              <a:ext uri="{FF2B5EF4-FFF2-40B4-BE49-F238E27FC236}">
                <a16:creationId xmlns:a16="http://schemas.microsoft.com/office/drawing/2014/main" id="{C2EAD40B-0D2F-5CC3-3B0E-3E6919EAFD00}"/>
              </a:ext>
            </a:extLst>
          </p:cNvPr>
          <p:cNvPicPr>
            <a:picLocks noChangeAspect="1"/>
          </p:cNvPicPr>
          <p:nvPr/>
        </p:nvPicPr>
        <p:blipFill>
          <a:blip r:embed="rId3"/>
          <a:stretch>
            <a:fillRect/>
          </a:stretch>
        </p:blipFill>
        <p:spPr>
          <a:xfrm>
            <a:off x="804672" y="1653362"/>
            <a:ext cx="6261340" cy="3551276"/>
          </a:xfrm>
          <a:prstGeom prst="rect">
            <a:avLst/>
          </a:prstGeom>
        </p:spPr>
      </p:pic>
      <p:pic>
        <p:nvPicPr>
          <p:cNvPr id="5" name="図 4">
            <a:extLst>
              <a:ext uri="{FF2B5EF4-FFF2-40B4-BE49-F238E27FC236}">
                <a16:creationId xmlns:a16="http://schemas.microsoft.com/office/drawing/2014/main" id="{49662C26-0289-CB27-6A5C-46C8C55F4D26}"/>
              </a:ext>
            </a:extLst>
          </p:cNvPr>
          <p:cNvPicPr>
            <a:picLocks noChangeAspect="1"/>
          </p:cNvPicPr>
          <p:nvPr/>
        </p:nvPicPr>
        <p:blipFill>
          <a:blip r:embed="rId4"/>
          <a:srcRect l="9497" t="6088" r="18008" b="29587"/>
          <a:stretch>
            <a:fillRect/>
          </a:stretch>
        </p:blipFill>
        <p:spPr>
          <a:xfrm>
            <a:off x="9323984" y="701793"/>
            <a:ext cx="2625296" cy="2020151"/>
          </a:xfrm>
          <a:prstGeom prst="rect">
            <a:avLst/>
          </a:prstGeom>
        </p:spPr>
      </p:pic>
      <p:pic>
        <p:nvPicPr>
          <p:cNvPr id="6" name="図 5">
            <a:extLst>
              <a:ext uri="{FF2B5EF4-FFF2-40B4-BE49-F238E27FC236}">
                <a16:creationId xmlns:a16="http://schemas.microsoft.com/office/drawing/2014/main" id="{794D2461-85DE-7DC8-8B43-3F9C515B8B12}"/>
              </a:ext>
            </a:extLst>
          </p:cNvPr>
          <p:cNvPicPr>
            <a:picLocks noChangeAspect="1"/>
          </p:cNvPicPr>
          <p:nvPr/>
        </p:nvPicPr>
        <p:blipFill>
          <a:blip r:embed="rId5"/>
          <a:srcRect t="18023"/>
          <a:stretch>
            <a:fillRect/>
          </a:stretch>
        </p:blipFill>
        <p:spPr>
          <a:xfrm>
            <a:off x="8196982" y="2919806"/>
            <a:ext cx="3926006" cy="2460172"/>
          </a:xfrm>
          <a:prstGeom prst="rect">
            <a:avLst/>
          </a:prstGeom>
        </p:spPr>
      </p:pic>
      <p:sp>
        <p:nvSpPr>
          <p:cNvPr id="7" name="テキスト ボックス 6">
            <a:extLst>
              <a:ext uri="{FF2B5EF4-FFF2-40B4-BE49-F238E27FC236}">
                <a16:creationId xmlns:a16="http://schemas.microsoft.com/office/drawing/2014/main" id="{383FCADB-3A79-F09D-4505-11E51E88B304}"/>
              </a:ext>
            </a:extLst>
          </p:cNvPr>
          <p:cNvSpPr txBox="1"/>
          <p:nvPr/>
        </p:nvSpPr>
        <p:spPr>
          <a:xfrm>
            <a:off x="524661" y="759993"/>
            <a:ext cx="7178727" cy="923330"/>
          </a:xfrm>
          <a:prstGeom prst="rect">
            <a:avLst/>
          </a:prstGeom>
          <a:noFill/>
        </p:spPr>
        <p:txBody>
          <a:bodyPr wrap="square" rtlCol="0">
            <a:spAutoFit/>
          </a:bodyPr>
          <a:lstStyle/>
          <a:p>
            <a:r>
              <a:rPr kumimoji="1" lang="ja-JP" altLang="en-US">
                <a:latin typeface="Hiragino Maru Gothic Pro W4" panose="020F0400000000000000" pitchFamily="34" charset="-128"/>
                <a:ea typeface="Hiragino Maru Gothic Pro W4" panose="020F0400000000000000" pitchFamily="34" charset="-128"/>
              </a:rPr>
              <a:t>簡便な解析が可能な非常に優れたシステムではあるが</a:t>
            </a:r>
            <a:endParaRPr kumimoji="1"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・シンプルな単変量解析、２群間比較しかできない</a:t>
            </a:r>
            <a:endParaRPr lang="en-US" altLang="ja-JP" dirty="0">
              <a:latin typeface="Hiragino Maru Gothic Pro W4" panose="020F0400000000000000" pitchFamily="34" charset="-128"/>
              <a:ea typeface="Hiragino Maru Gothic Pro W4" panose="020F0400000000000000" pitchFamily="34" charset="-128"/>
            </a:endParaRPr>
          </a:p>
          <a:p>
            <a:r>
              <a:rPr kumimoji="1" lang="ja-JP" altLang="en-US">
                <a:latin typeface="Hiragino Maru Gothic Pro W4" panose="020F0400000000000000" pitchFamily="34" charset="-128"/>
                <a:ea typeface="Hiragino Maru Gothic Pro W4" panose="020F0400000000000000" pitchFamily="34" charset="-128"/>
              </a:rPr>
              <a:t>・複数因子の組み合わせに対応していない</a:t>
            </a:r>
          </a:p>
        </p:txBody>
      </p:sp>
      <p:sp>
        <p:nvSpPr>
          <p:cNvPr id="9" name="テキスト ボックス 8">
            <a:extLst>
              <a:ext uri="{FF2B5EF4-FFF2-40B4-BE49-F238E27FC236}">
                <a16:creationId xmlns:a16="http://schemas.microsoft.com/office/drawing/2014/main" id="{B31CC2AD-46A3-EB36-E285-B520CF38E202}"/>
              </a:ext>
            </a:extLst>
          </p:cNvPr>
          <p:cNvSpPr txBox="1"/>
          <p:nvPr/>
        </p:nvSpPr>
        <p:spPr>
          <a:xfrm>
            <a:off x="817960" y="5678424"/>
            <a:ext cx="7379022" cy="1015663"/>
          </a:xfrm>
          <a:prstGeom prst="rect">
            <a:avLst/>
          </a:prstGeom>
          <a:noFill/>
        </p:spPr>
        <p:txBody>
          <a:bodyPr wrap="squar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・肺がんの</a:t>
            </a:r>
            <a:r>
              <a:rPr kumimoji="1" lang="en-US" altLang="ja-JP" sz="2000" i="1" dirty="0">
                <a:latin typeface="Hiragino Maru Gothic Pro W4" panose="020F0400000000000000" pitchFamily="34" charset="-128"/>
                <a:ea typeface="Hiragino Maru Gothic Pro W4" panose="020F0400000000000000" pitchFamily="34" charset="-128"/>
              </a:rPr>
              <a:t>EGFR</a:t>
            </a:r>
            <a:r>
              <a:rPr kumimoji="1" lang="ja-JP" altLang="en-US" sz="2000" i="1">
                <a:latin typeface="Hiragino Maru Gothic Pro W4" panose="020F0400000000000000" pitchFamily="34" charset="-128"/>
                <a:ea typeface="Hiragino Maru Gothic Pro W4" panose="020F0400000000000000" pitchFamily="34" charset="-128"/>
              </a:rPr>
              <a:t> </a:t>
            </a:r>
            <a:r>
              <a:rPr lang="ja-JP" altLang="en-US" sz="2000">
                <a:latin typeface="Hiragino Maru Gothic Pro W4" panose="020F0400000000000000" pitchFamily="34" charset="-128"/>
                <a:ea typeface="Hiragino Maru Gothic Pro W4" panose="020F0400000000000000" pitchFamily="34" charset="-128"/>
              </a:rPr>
              <a:t>変異種類ごとの阻害薬の効果を比較したい</a:t>
            </a:r>
            <a:endParaRPr kumimoji="1" lang="en-US" altLang="ja-JP" sz="2000" dirty="0">
              <a:latin typeface="Hiragino Maru Gothic Pro W4" panose="020F0400000000000000" pitchFamily="34" charset="-128"/>
              <a:ea typeface="Hiragino Maru Gothic Pro W4" panose="020F0400000000000000" pitchFamily="34" charset="-128"/>
            </a:endParaRPr>
          </a:p>
          <a:p>
            <a:r>
              <a:rPr lang="ja-JP" altLang="en-US" sz="2000">
                <a:latin typeface="Hiragino Maru Gothic Pro W4" panose="020F0400000000000000" pitchFamily="34" charset="-128"/>
                <a:ea typeface="Hiragino Maru Gothic Pro W4" panose="020F0400000000000000" pitchFamily="34" charset="-128"/>
              </a:rPr>
              <a:t>・</a:t>
            </a:r>
            <a:r>
              <a:rPr lang="en-US" altLang="ja-JP" sz="2000" dirty="0">
                <a:latin typeface="Hiragino Maru Gothic Pro W4" panose="020F0400000000000000" pitchFamily="34" charset="-128"/>
                <a:ea typeface="Hiragino Maru Gothic Pro W4" panose="020F0400000000000000" pitchFamily="34" charset="-128"/>
              </a:rPr>
              <a:t>Liquid/solid-tumor</a:t>
            </a:r>
            <a:r>
              <a:rPr lang="ja-JP" altLang="en-US" sz="2000">
                <a:latin typeface="Hiragino Maru Gothic Pro W4" panose="020F0400000000000000" pitchFamily="34" charset="-128"/>
                <a:ea typeface="Hiragino Maru Gothic Pro W4" panose="020F0400000000000000" pitchFamily="34" charset="-128"/>
              </a:rPr>
              <a:t>での検出変異の差を評価したい</a:t>
            </a:r>
            <a:endParaRPr lang="en-US" altLang="ja-JP" sz="2000" dirty="0">
              <a:latin typeface="Hiragino Maru Gothic Pro W4" panose="020F0400000000000000" pitchFamily="34" charset="-128"/>
              <a:ea typeface="Hiragino Maru Gothic Pro W4" panose="020F0400000000000000" pitchFamily="34" charset="-128"/>
            </a:endParaRPr>
          </a:p>
          <a:p>
            <a:r>
              <a:rPr kumimoji="1" lang="ja-JP" altLang="en-US" sz="2000">
                <a:latin typeface="Hiragino Maru Gothic Pro W4" panose="020F0400000000000000" pitchFamily="34" charset="-128"/>
                <a:ea typeface="Hiragino Maru Gothic Pro W4" panose="020F0400000000000000" pitchFamily="34" charset="-128"/>
              </a:rPr>
              <a:t>・神経内分泌</a:t>
            </a:r>
            <a:r>
              <a:rPr lang="ja-JP" altLang="en-US" sz="2000">
                <a:latin typeface="Hiragino Maru Gothic Pro W4" panose="020F0400000000000000" pitchFamily="34" charset="-128"/>
                <a:ea typeface="Hiragino Maru Gothic Pro W4" panose="020F0400000000000000" pitchFamily="34" charset="-128"/>
              </a:rPr>
              <a:t>がんの遺伝子変異パターンはいくつに分かれる？</a:t>
            </a: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11" name="角丸四角形 10">
            <a:extLst>
              <a:ext uri="{FF2B5EF4-FFF2-40B4-BE49-F238E27FC236}">
                <a16:creationId xmlns:a16="http://schemas.microsoft.com/office/drawing/2014/main" id="{2441CFBE-6938-30AC-DA7B-623717EDC20A}"/>
              </a:ext>
            </a:extLst>
          </p:cNvPr>
          <p:cNvSpPr/>
          <p:nvPr/>
        </p:nvSpPr>
        <p:spPr>
          <a:xfrm>
            <a:off x="778275" y="5577840"/>
            <a:ext cx="7468578" cy="1161288"/>
          </a:xfrm>
          <a:prstGeom prst="roundRect">
            <a:avLst>
              <a:gd name="adj" fmla="val 4982"/>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1" name="右矢印 20">
            <a:extLst>
              <a:ext uri="{FF2B5EF4-FFF2-40B4-BE49-F238E27FC236}">
                <a16:creationId xmlns:a16="http://schemas.microsoft.com/office/drawing/2014/main" id="{A32F9A2D-C4FA-3A76-6728-C508A26F06E5}"/>
              </a:ext>
            </a:extLst>
          </p:cNvPr>
          <p:cNvSpPr/>
          <p:nvPr/>
        </p:nvSpPr>
        <p:spPr>
          <a:xfrm>
            <a:off x="8475874" y="5895613"/>
            <a:ext cx="831273" cy="466344"/>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A66F89E1-44FC-B29D-DEBC-BDDEBC1D7413}"/>
              </a:ext>
            </a:extLst>
          </p:cNvPr>
          <p:cNvSpPr txBox="1"/>
          <p:nvPr/>
        </p:nvSpPr>
        <p:spPr>
          <a:xfrm>
            <a:off x="804672" y="5208508"/>
            <a:ext cx="5312673" cy="400110"/>
          </a:xfrm>
          <a:prstGeom prst="rect">
            <a:avLst/>
          </a:prstGeom>
          <a:noFill/>
        </p:spPr>
        <p:txBody>
          <a:bodyPr wrap="none" rtlCol="0">
            <a:spAutoFit/>
          </a:bodyPr>
          <a:lstStyle/>
          <a:p>
            <a:r>
              <a:rPr kumimoji="1" lang="ja-JP" altLang="en-US" sz="2000" b="1">
                <a:latin typeface="Hiragino Maru Gothic Pro W4" panose="020F0400000000000000" pitchFamily="34" charset="-128"/>
                <a:ea typeface="Hiragino Maru Gothic Pro W4" panose="020F0400000000000000" pitchFamily="34" charset="-128"/>
              </a:rPr>
              <a:t>一般的な</a:t>
            </a:r>
            <a:r>
              <a:rPr kumimoji="1" lang="en-US" altLang="ja-JP" sz="2000" b="1" dirty="0">
                <a:latin typeface="Hiragino Maru Gothic Pro W4" panose="020F0400000000000000" pitchFamily="34" charset="-128"/>
                <a:ea typeface="Hiragino Maru Gothic Pro W4" panose="020F0400000000000000" pitchFamily="34" charset="-128"/>
              </a:rPr>
              <a:t>Clinical questions</a:t>
            </a:r>
            <a:r>
              <a:rPr kumimoji="1" lang="ja-JP" altLang="en-US" sz="2000" b="1">
                <a:latin typeface="Hiragino Maru Gothic Pro W4" panose="020F0400000000000000" pitchFamily="34" charset="-128"/>
                <a:ea typeface="Hiragino Maru Gothic Pro W4" panose="020F0400000000000000" pitchFamily="34" charset="-128"/>
              </a:rPr>
              <a:t>へ解答できない</a:t>
            </a:r>
          </a:p>
        </p:txBody>
      </p:sp>
      <p:sp>
        <p:nvSpPr>
          <p:cNvPr id="31" name="テキスト ボックス 30">
            <a:extLst>
              <a:ext uri="{FF2B5EF4-FFF2-40B4-BE49-F238E27FC236}">
                <a16:creationId xmlns:a16="http://schemas.microsoft.com/office/drawing/2014/main" id="{47B9352E-58D7-E47C-FAEF-9DF5C869F00B}"/>
              </a:ext>
            </a:extLst>
          </p:cNvPr>
          <p:cNvSpPr txBox="1"/>
          <p:nvPr/>
        </p:nvSpPr>
        <p:spPr>
          <a:xfrm>
            <a:off x="9399165" y="5805619"/>
            <a:ext cx="2723823" cy="646331"/>
          </a:xfrm>
          <a:prstGeom prst="rect">
            <a:avLst/>
          </a:prstGeom>
          <a:noFill/>
        </p:spPr>
        <p:txBody>
          <a:bodyPr wrap="none" rtlCol="0">
            <a:spAutoFit/>
          </a:bodyPr>
          <a:lstStyle/>
          <a:p>
            <a:r>
              <a:rPr kumimoji="1" lang="ja-JP" altLang="en-US">
                <a:latin typeface="Hiragino Maru Gothic Pro W4" panose="020F0400000000000000" pitchFamily="34" charset="-128"/>
                <a:ea typeface="Hiragino Maru Gothic Pro W4" panose="020F0400000000000000" pitchFamily="34" charset="-128"/>
              </a:rPr>
              <a:t>生データをダウンロード</a:t>
            </a:r>
            <a:endParaRPr kumimoji="1" lang="en-US" altLang="ja-JP" dirty="0">
              <a:latin typeface="Hiragino Maru Gothic Pro W4" panose="020F0400000000000000" pitchFamily="34" charset="-128"/>
              <a:ea typeface="Hiragino Maru Gothic Pro W4" panose="020F0400000000000000" pitchFamily="34" charset="-128"/>
            </a:endParaRPr>
          </a:p>
          <a:p>
            <a:r>
              <a:rPr lang="ja-JP" altLang="en-US">
                <a:latin typeface="Hiragino Maru Gothic Pro W4" panose="020F0400000000000000" pitchFamily="34" charset="-128"/>
                <a:ea typeface="Hiragino Maru Gothic Pro W4" panose="020F0400000000000000" pitchFamily="34" charset="-128"/>
              </a:rPr>
              <a:t>自力で解析が必要</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 name="スライド番号プレースホルダー 2">
            <a:extLst>
              <a:ext uri="{FF2B5EF4-FFF2-40B4-BE49-F238E27FC236}">
                <a16:creationId xmlns:a16="http://schemas.microsoft.com/office/drawing/2014/main" id="{DAE5FA50-DC8E-4CAD-74C4-3E3163730079}"/>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48616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EF3BF-91DE-DA70-7187-F136E4DCFA91}"/>
            </a:ext>
          </a:extLst>
        </p:cNvPr>
        <p:cNvGrpSpPr/>
        <p:nvPr/>
      </p:nvGrpSpPr>
      <p:grpSpPr>
        <a:xfrm>
          <a:off x="0" y="0"/>
          <a:ext cx="0" cy="0"/>
          <a:chOff x="0" y="0"/>
          <a:chExt cx="0" cy="0"/>
        </a:xfrm>
      </p:grpSpPr>
      <p:sp>
        <p:nvSpPr>
          <p:cNvPr id="38" name="角丸四角形 37">
            <a:extLst>
              <a:ext uri="{FF2B5EF4-FFF2-40B4-BE49-F238E27FC236}">
                <a16:creationId xmlns:a16="http://schemas.microsoft.com/office/drawing/2014/main" id="{933F8D65-7511-A821-70DA-80482485CC4F}"/>
              </a:ext>
            </a:extLst>
          </p:cNvPr>
          <p:cNvSpPr/>
          <p:nvPr/>
        </p:nvSpPr>
        <p:spPr>
          <a:xfrm>
            <a:off x="4228599" y="1465966"/>
            <a:ext cx="4594616" cy="4953756"/>
          </a:xfrm>
          <a:prstGeom prst="roundRect">
            <a:avLst>
              <a:gd name="adj" fmla="val 1606"/>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pic>
        <p:nvPicPr>
          <p:cNvPr id="34" name="図 33">
            <a:extLst>
              <a:ext uri="{FF2B5EF4-FFF2-40B4-BE49-F238E27FC236}">
                <a16:creationId xmlns:a16="http://schemas.microsoft.com/office/drawing/2014/main" id="{847DAC78-763A-4B49-95EC-D00A2E406980}"/>
              </a:ext>
            </a:extLst>
          </p:cNvPr>
          <p:cNvPicPr>
            <a:picLocks noChangeAspect="1"/>
          </p:cNvPicPr>
          <p:nvPr/>
        </p:nvPicPr>
        <p:blipFill>
          <a:blip r:embed="rId3"/>
          <a:srcRect t="19728" b="7672"/>
          <a:stretch>
            <a:fillRect/>
          </a:stretch>
        </p:blipFill>
        <p:spPr>
          <a:xfrm>
            <a:off x="152080" y="3585303"/>
            <a:ext cx="3951354" cy="2372466"/>
          </a:xfrm>
          <a:prstGeom prst="rect">
            <a:avLst/>
          </a:prstGeom>
        </p:spPr>
      </p:pic>
      <p:sp>
        <p:nvSpPr>
          <p:cNvPr id="14" name="タイトル 1">
            <a:extLst>
              <a:ext uri="{FF2B5EF4-FFF2-40B4-BE49-F238E27FC236}">
                <a16:creationId xmlns:a16="http://schemas.microsoft.com/office/drawing/2014/main" id="{09687EC6-608C-6D7F-40B7-EBDCF49781C1}"/>
              </a:ext>
            </a:extLst>
          </p:cNvPr>
          <p:cNvSpPr txBox="1">
            <a:spLocks/>
          </p:cNvSpPr>
          <p:nvPr/>
        </p:nvSpPr>
        <p:spPr>
          <a:xfrm>
            <a:off x="272492" y="60036"/>
            <a:ext cx="11576944"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が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cBioPortal</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よりも優れる点：臨床医が欲する解析に対応</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15" name="直線コネクタ 14">
            <a:extLst>
              <a:ext uri="{FF2B5EF4-FFF2-40B4-BE49-F238E27FC236}">
                <a16:creationId xmlns:a16="http://schemas.microsoft.com/office/drawing/2014/main" id="{26652FA3-775B-9D14-6C10-BC7612F89A84}"/>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16" name="正方形/長方形 15">
            <a:extLst>
              <a:ext uri="{FF2B5EF4-FFF2-40B4-BE49-F238E27FC236}">
                <a16:creationId xmlns:a16="http://schemas.microsoft.com/office/drawing/2014/main" id="{1F2A97CD-416A-4D15-5F5D-A0EA3EB76C29}"/>
              </a:ext>
            </a:extLst>
          </p:cNvPr>
          <p:cNvSpPr/>
          <p:nvPr/>
        </p:nvSpPr>
        <p:spPr>
          <a:xfrm>
            <a:off x="425064" y="815829"/>
            <a:ext cx="4041195"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①</a:t>
            </a:r>
            <a:r>
              <a:rPr lang="ja-JP" altLang="en-US">
                <a:latin typeface="Hiragino Maru Gothic Pro W4" panose="020F0400000000000000" pitchFamily="34" charset="-128"/>
                <a:ea typeface="Hiragino Maru Gothic Pro W4" panose="020F0400000000000000" pitchFamily="34" charset="-128"/>
              </a:rPr>
              <a:t>データベースを跨いだ解析が可能</a:t>
            </a:r>
            <a:endParaRPr lang="ja-JP" altLang="en-US" dirty="0">
              <a:latin typeface="Hiragino Maru Gothic Pro W4" panose="020F0400000000000000" pitchFamily="34" charset="-128"/>
              <a:ea typeface="Hiragino Maru Gothic Pro W4" panose="020F0400000000000000" pitchFamily="34" charset="-128"/>
            </a:endParaRPr>
          </a:p>
        </p:txBody>
      </p:sp>
      <p:pic>
        <p:nvPicPr>
          <p:cNvPr id="1026" name="Picture 2" descr="Thumbnail Image A simplified medical illustration showing two types of cancer genome testing: 'Liquid Sequencing' and 'Solid-Tumor Sequencing'. On the left, depict a blood sample tube labeled 'Liquid Sequencing' with DNA strands floating in the blood. On the right, show a tissue biopsy sample labeled 'Solid-Tumor Sequencing' with DNA strands extracted from a tumor. Use clean, minimal design with medical-style icons and labels in Japanese: 'リキッドシークエンシング' for liquid and '固形腫瘍シークエンシング' for solid-tumor. Background should be light with soft blue and gray tones.">
            <a:extLst>
              <a:ext uri="{FF2B5EF4-FFF2-40B4-BE49-F238E27FC236}">
                <a16:creationId xmlns:a16="http://schemas.microsoft.com/office/drawing/2014/main" id="{715B570A-6DC1-7A6C-3D68-75C31EEE798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r="58106" b="28315"/>
          <a:stretch>
            <a:fillRect/>
          </a:stretch>
        </p:blipFill>
        <p:spPr bwMode="auto">
          <a:xfrm>
            <a:off x="104465" y="1735185"/>
            <a:ext cx="869149" cy="148719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グループ化 19">
            <a:extLst>
              <a:ext uri="{FF2B5EF4-FFF2-40B4-BE49-F238E27FC236}">
                <a16:creationId xmlns:a16="http://schemas.microsoft.com/office/drawing/2014/main" id="{EFDB0EAD-F038-A6B5-6C06-814C6991E123}"/>
              </a:ext>
            </a:extLst>
          </p:cNvPr>
          <p:cNvGrpSpPr/>
          <p:nvPr/>
        </p:nvGrpSpPr>
        <p:grpSpPr>
          <a:xfrm>
            <a:off x="2617123" y="1762010"/>
            <a:ext cx="1396536" cy="1793958"/>
            <a:chOff x="3771139" y="1409165"/>
            <a:chExt cx="1396536" cy="1793958"/>
          </a:xfrm>
        </p:grpSpPr>
        <p:grpSp>
          <p:nvGrpSpPr>
            <p:cNvPr id="18" name="グループ化 17">
              <a:extLst>
                <a:ext uri="{FF2B5EF4-FFF2-40B4-BE49-F238E27FC236}">
                  <a16:creationId xmlns:a16="http://schemas.microsoft.com/office/drawing/2014/main" id="{DA95C8B9-32EC-CC0D-834C-C83D4E4FB784}"/>
                </a:ext>
              </a:extLst>
            </p:cNvPr>
            <p:cNvGrpSpPr/>
            <p:nvPr/>
          </p:nvGrpSpPr>
          <p:grpSpPr>
            <a:xfrm>
              <a:off x="3839869" y="1809995"/>
              <a:ext cx="1273419" cy="1393128"/>
              <a:chOff x="2852953" y="2768066"/>
              <a:chExt cx="1539753" cy="1526959"/>
            </a:xfrm>
          </p:grpSpPr>
          <p:pic>
            <p:nvPicPr>
              <p:cNvPr id="10" name="図 9">
                <a:extLst>
                  <a:ext uri="{FF2B5EF4-FFF2-40B4-BE49-F238E27FC236}">
                    <a16:creationId xmlns:a16="http://schemas.microsoft.com/office/drawing/2014/main" id="{CCAFC7FD-9AF6-2488-18A5-3838CF5C5A76}"/>
                  </a:ext>
                </a:extLst>
              </p:cNvPr>
              <p:cNvPicPr>
                <a:picLocks noChangeAspect="1"/>
              </p:cNvPicPr>
              <p:nvPr/>
            </p:nvPicPr>
            <p:blipFill>
              <a:blip r:embed="rId6"/>
              <a:stretch>
                <a:fillRect/>
              </a:stretch>
            </p:blipFill>
            <p:spPr>
              <a:xfrm>
                <a:off x="2852953" y="2768066"/>
                <a:ext cx="1487197" cy="1487197"/>
              </a:xfrm>
              <a:prstGeom prst="rect">
                <a:avLst/>
              </a:prstGeom>
            </p:spPr>
          </p:pic>
          <p:sp>
            <p:nvSpPr>
              <p:cNvPr id="12" name="正方形/長方形 11">
                <a:extLst>
                  <a:ext uri="{FF2B5EF4-FFF2-40B4-BE49-F238E27FC236}">
                    <a16:creationId xmlns:a16="http://schemas.microsoft.com/office/drawing/2014/main" id="{436277D5-CE58-E516-3630-3BA2F4758C19}"/>
                  </a:ext>
                </a:extLst>
              </p:cNvPr>
              <p:cNvSpPr/>
              <p:nvPr/>
            </p:nvSpPr>
            <p:spPr>
              <a:xfrm>
                <a:off x="3822700" y="3935506"/>
                <a:ext cx="570006"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3" name="正方形/長方形 12">
                <a:extLst>
                  <a:ext uri="{FF2B5EF4-FFF2-40B4-BE49-F238E27FC236}">
                    <a16:creationId xmlns:a16="http://schemas.microsoft.com/office/drawing/2014/main" id="{3D439B34-E798-8B76-D174-3DDF0E819DC7}"/>
                  </a:ext>
                </a:extLst>
              </p:cNvPr>
              <p:cNvSpPr/>
              <p:nvPr/>
            </p:nvSpPr>
            <p:spPr>
              <a:xfrm>
                <a:off x="3568931" y="3854938"/>
                <a:ext cx="181623"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7" name="正方形/長方形 16">
                <a:extLst>
                  <a:ext uri="{FF2B5EF4-FFF2-40B4-BE49-F238E27FC236}">
                    <a16:creationId xmlns:a16="http://schemas.microsoft.com/office/drawing/2014/main" id="{6875A190-26DE-FE55-C6A5-E2BDD034BCD6}"/>
                  </a:ext>
                </a:extLst>
              </p:cNvPr>
              <p:cNvSpPr/>
              <p:nvPr/>
            </p:nvSpPr>
            <p:spPr>
              <a:xfrm>
                <a:off x="3708616" y="3891146"/>
                <a:ext cx="181623" cy="3595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grpSp>
        <p:sp>
          <p:nvSpPr>
            <p:cNvPr id="19" name="テキスト ボックス 18">
              <a:extLst>
                <a:ext uri="{FF2B5EF4-FFF2-40B4-BE49-F238E27FC236}">
                  <a16:creationId xmlns:a16="http://schemas.microsoft.com/office/drawing/2014/main" id="{C1D94AA0-C2F7-893B-71AF-0D286E7F7D08}"/>
                </a:ext>
              </a:extLst>
            </p:cNvPr>
            <p:cNvSpPr txBox="1"/>
            <p:nvPr/>
          </p:nvSpPr>
          <p:spPr>
            <a:xfrm>
              <a:off x="3771139" y="1409165"/>
              <a:ext cx="1396536" cy="369332"/>
            </a:xfrm>
            <a:prstGeom prst="rect">
              <a:avLst/>
            </a:prstGeom>
            <a:noFill/>
          </p:spPr>
          <p:txBody>
            <a:bodyPr wrap="none" rtlCol="0">
              <a:spAutoFit/>
            </a:bodyPr>
            <a:lstStyle/>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Tumor-infiltrating</a:t>
              </a:r>
            </a:p>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clonal hematopoiesis</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grpSp>
      <p:sp>
        <p:nvSpPr>
          <p:cNvPr id="24" name="角丸四角形 23">
            <a:extLst>
              <a:ext uri="{FF2B5EF4-FFF2-40B4-BE49-F238E27FC236}">
                <a16:creationId xmlns:a16="http://schemas.microsoft.com/office/drawing/2014/main" id="{2AFC7816-4200-1FDA-AB24-F5E915217967}"/>
              </a:ext>
            </a:extLst>
          </p:cNvPr>
          <p:cNvSpPr/>
          <p:nvPr/>
        </p:nvSpPr>
        <p:spPr>
          <a:xfrm>
            <a:off x="69441" y="1464845"/>
            <a:ext cx="4059896" cy="4953755"/>
          </a:xfrm>
          <a:prstGeom prst="roundRect">
            <a:avLst>
              <a:gd name="adj" fmla="val 1584"/>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5" name="テキスト ボックス 24">
            <a:extLst>
              <a:ext uri="{FF2B5EF4-FFF2-40B4-BE49-F238E27FC236}">
                <a16:creationId xmlns:a16="http://schemas.microsoft.com/office/drawing/2014/main" id="{5D35FE37-39E9-CC7D-3E99-55B1B9A6220E}"/>
              </a:ext>
            </a:extLst>
          </p:cNvPr>
          <p:cNvSpPr txBox="1"/>
          <p:nvPr/>
        </p:nvSpPr>
        <p:spPr>
          <a:xfrm>
            <a:off x="370916" y="1283667"/>
            <a:ext cx="3478837" cy="369332"/>
          </a:xfrm>
          <a:prstGeom prst="rect">
            <a:avLst/>
          </a:prstGeom>
          <a:solidFill>
            <a:schemeClr val="bg1"/>
          </a:solidFill>
          <a:ln>
            <a:solidFill>
              <a:schemeClr val="tx1">
                <a:lumMod val="50000"/>
                <a:lumOff val="50000"/>
              </a:schemeClr>
            </a:solidFill>
          </a:ln>
        </p:spPr>
        <p:txBody>
          <a:bodyPr wrap="none" rtlCol="0">
            <a:spAutoFit/>
          </a:bodyPr>
          <a:lstStyle/>
          <a:p>
            <a:r>
              <a:rPr lang="en-AU" altLang="ja-JP" b="1" dirty="0">
                <a:latin typeface="Hiragino Maru Gothic Pro W4" panose="020F0400000000000000" pitchFamily="34" charset="-128"/>
                <a:ea typeface="Hiragino Maru Gothic Pro W4" panose="020F0400000000000000" pitchFamily="34" charset="-128"/>
              </a:rPr>
              <a:t>Cross-Database Intelligence</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6" name="テキスト ボックス 25">
            <a:extLst>
              <a:ext uri="{FF2B5EF4-FFF2-40B4-BE49-F238E27FC236}">
                <a16:creationId xmlns:a16="http://schemas.microsoft.com/office/drawing/2014/main" id="{18FCF25D-AEFC-1205-6A5E-306B5E54E936}"/>
              </a:ext>
            </a:extLst>
          </p:cNvPr>
          <p:cNvSpPr txBox="1"/>
          <p:nvPr/>
        </p:nvSpPr>
        <p:spPr>
          <a:xfrm>
            <a:off x="1093585" y="1765914"/>
            <a:ext cx="869149" cy="369332"/>
          </a:xfrm>
          <a:prstGeom prst="rect">
            <a:avLst/>
          </a:prstGeom>
          <a:solidFill>
            <a:schemeClr val="bg1"/>
          </a:solidFill>
        </p:spPr>
        <p:txBody>
          <a:bodyPr wrap="none" rtlCol="0">
            <a:spAutoFit/>
          </a:bodyPr>
          <a:lstStyle/>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Solid-tumor</a:t>
            </a:r>
          </a:p>
          <a:p>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Sequencing</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sp>
        <p:nvSpPr>
          <p:cNvPr id="27" name="テキスト ボックス 26">
            <a:extLst>
              <a:ext uri="{FF2B5EF4-FFF2-40B4-BE49-F238E27FC236}">
                <a16:creationId xmlns:a16="http://schemas.microsoft.com/office/drawing/2014/main" id="{BCC5CE19-36B1-5136-45EC-1336DC4FAED7}"/>
              </a:ext>
            </a:extLst>
          </p:cNvPr>
          <p:cNvSpPr txBox="1"/>
          <p:nvPr/>
        </p:nvSpPr>
        <p:spPr>
          <a:xfrm>
            <a:off x="152768" y="1765914"/>
            <a:ext cx="869149" cy="369332"/>
          </a:xfrm>
          <a:prstGeom prst="rect">
            <a:avLst/>
          </a:prstGeom>
          <a:solidFill>
            <a:schemeClr val="bg1"/>
          </a:solidFill>
        </p:spPr>
        <p:txBody>
          <a:bodyPr wrap="none" rtlCol="0">
            <a:spAutoFit/>
          </a:bodyPr>
          <a:lstStyle/>
          <a:p>
            <a:pPr algn="ctr"/>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Liquid</a:t>
            </a:r>
          </a:p>
          <a:p>
            <a:pPr algn="ctr"/>
            <a:r>
              <a:rPr kumimoji="1" lang="en-US" altLang="ja-JP" sz="900" b="1" dirty="0">
                <a:solidFill>
                  <a:schemeClr val="bg2">
                    <a:lumMod val="50000"/>
                  </a:schemeClr>
                </a:solidFill>
                <a:latin typeface="Hiragino Maru Gothic Pro W4" panose="020F0400000000000000" pitchFamily="34" charset="-128"/>
                <a:ea typeface="Hiragino Maru Gothic Pro W4" panose="020F0400000000000000" pitchFamily="34" charset="-128"/>
              </a:rPr>
              <a:t>Sequencing</a:t>
            </a:r>
            <a:endParaRPr kumimoji="1" lang="ja-JP" altLang="en-US" sz="900" b="1">
              <a:solidFill>
                <a:schemeClr val="bg2">
                  <a:lumMod val="50000"/>
                </a:schemeClr>
              </a:solidFill>
              <a:latin typeface="Hiragino Maru Gothic Pro W4" panose="020F0400000000000000" pitchFamily="34" charset="-128"/>
              <a:ea typeface="Hiragino Maru Gothic Pro W4" panose="020F0400000000000000" pitchFamily="34" charset="-128"/>
            </a:endParaRPr>
          </a:p>
        </p:txBody>
      </p:sp>
      <p:sp>
        <p:nvSpPr>
          <p:cNvPr id="28" name="角丸四角形 27">
            <a:extLst>
              <a:ext uri="{FF2B5EF4-FFF2-40B4-BE49-F238E27FC236}">
                <a16:creationId xmlns:a16="http://schemas.microsoft.com/office/drawing/2014/main" id="{FFFBA8DB-2D96-3F0E-AE97-C972E3FA5325}"/>
              </a:ext>
            </a:extLst>
          </p:cNvPr>
          <p:cNvSpPr/>
          <p:nvPr/>
        </p:nvSpPr>
        <p:spPr>
          <a:xfrm>
            <a:off x="201602" y="1690943"/>
            <a:ext cx="1761132" cy="1605995"/>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9" name="角丸四角形 28">
            <a:extLst>
              <a:ext uri="{FF2B5EF4-FFF2-40B4-BE49-F238E27FC236}">
                <a16:creationId xmlns:a16="http://schemas.microsoft.com/office/drawing/2014/main" id="{324A1CA2-2617-6AFA-C758-2344314957D5}"/>
              </a:ext>
            </a:extLst>
          </p:cNvPr>
          <p:cNvSpPr/>
          <p:nvPr/>
        </p:nvSpPr>
        <p:spPr>
          <a:xfrm>
            <a:off x="2617122" y="1690943"/>
            <a:ext cx="1426203" cy="1605995"/>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0" name="右矢印 29">
            <a:extLst>
              <a:ext uri="{FF2B5EF4-FFF2-40B4-BE49-F238E27FC236}">
                <a16:creationId xmlns:a16="http://schemas.microsoft.com/office/drawing/2014/main" id="{8EC3DFD5-5604-8CF7-EE49-4862ADD76874}"/>
              </a:ext>
            </a:extLst>
          </p:cNvPr>
          <p:cNvSpPr/>
          <p:nvPr/>
        </p:nvSpPr>
        <p:spPr>
          <a:xfrm>
            <a:off x="2019511" y="2302830"/>
            <a:ext cx="460336" cy="35190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6" name="テキスト ボックス 35">
            <a:extLst>
              <a:ext uri="{FF2B5EF4-FFF2-40B4-BE49-F238E27FC236}">
                <a16:creationId xmlns:a16="http://schemas.microsoft.com/office/drawing/2014/main" id="{CC949538-C4AC-DA09-BB19-63457C0401B1}"/>
              </a:ext>
            </a:extLst>
          </p:cNvPr>
          <p:cNvSpPr txBox="1"/>
          <p:nvPr/>
        </p:nvSpPr>
        <p:spPr>
          <a:xfrm>
            <a:off x="1062487" y="6083564"/>
            <a:ext cx="1800493" cy="307777"/>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治療奏効性予測因子</a:t>
            </a:r>
            <a:endParaRPr kumimoji="1" lang="ja-JP" altLang="en-US" sz="1400">
              <a:latin typeface="Hiragino Maru Gothic Pro W4" panose="020F0400000000000000" pitchFamily="34" charset="-128"/>
              <a:ea typeface="Hiragino Maru Gothic Pro W4" panose="020F0400000000000000" pitchFamily="34" charset="-128"/>
            </a:endParaRPr>
          </a:p>
        </p:txBody>
      </p:sp>
      <p:sp>
        <p:nvSpPr>
          <p:cNvPr id="37" name="正方形/長方形 36">
            <a:extLst>
              <a:ext uri="{FF2B5EF4-FFF2-40B4-BE49-F238E27FC236}">
                <a16:creationId xmlns:a16="http://schemas.microsoft.com/office/drawing/2014/main" id="{CC551969-0C5E-E294-856F-58A36A488AA4}"/>
              </a:ext>
            </a:extLst>
          </p:cNvPr>
          <p:cNvSpPr/>
          <p:nvPr/>
        </p:nvSpPr>
        <p:spPr>
          <a:xfrm>
            <a:off x="183726" y="3738294"/>
            <a:ext cx="3861724" cy="3745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39" name="テキスト ボックス 38">
            <a:extLst>
              <a:ext uri="{FF2B5EF4-FFF2-40B4-BE49-F238E27FC236}">
                <a16:creationId xmlns:a16="http://schemas.microsoft.com/office/drawing/2014/main" id="{3DFA01D9-84A5-C10B-9D0B-52AE448BCCCF}"/>
              </a:ext>
            </a:extLst>
          </p:cNvPr>
          <p:cNvSpPr txBox="1"/>
          <p:nvPr/>
        </p:nvSpPr>
        <p:spPr>
          <a:xfrm>
            <a:off x="5059647" y="1280452"/>
            <a:ext cx="3074881" cy="369332"/>
          </a:xfrm>
          <a:prstGeom prst="rect">
            <a:avLst/>
          </a:prstGeom>
          <a:solidFill>
            <a:schemeClr val="bg1"/>
          </a:solidFill>
          <a:ln>
            <a:solidFill>
              <a:schemeClr val="tx1">
                <a:lumMod val="50000"/>
                <a:lumOff val="50000"/>
              </a:schemeClr>
            </a:solidFill>
          </a:ln>
        </p:spPr>
        <p:txBody>
          <a:bodyPr wrap="none" rtlCol="0">
            <a:spAutoFit/>
          </a:bodyPr>
          <a:lstStyle/>
          <a:p>
            <a:r>
              <a:rPr kumimoji="1" lang="en-US" altLang="ja-JP" b="1" dirty="0">
                <a:latin typeface="Hiragino Maru Gothic Pro W4" panose="020F0400000000000000" pitchFamily="34" charset="-128"/>
                <a:ea typeface="Hiragino Maru Gothic Pro W4" panose="020F0400000000000000" pitchFamily="34" charset="-128"/>
              </a:rPr>
              <a:t>Multi-Modal Data Fusion</a:t>
            </a:r>
            <a:endParaRPr kumimoji="1" lang="ja-JP" altLang="en-US" b="1">
              <a:latin typeface="Hiragino Maru Gothic Pro W4" panose="020F0400000000000000" pitchFamily="34" charset="-128"/>
              <a:ea typeface="Hiragino Maru Gothic Pro W4" panose="020F0400000000000000" pitchFamily="34" charset="-128"/>
            </a:endParaRPr>
          </a:p>
        </p:txBody>
      </p:sp>
      <p:sp>
        <p:nvSpPr>
          <p:cNvPr id="46" name="テキスト ボックス 45">
            <a:extLst>
              <a:ext uri="{FF2B5EF4-FFF2-40B4-BE49-F238E27FC236}">
                <a16:creationId xmlns:a16="http://schemas.microsoft.com/office/drawing/2014/main" id="{AD9AE801-AA37-AC51-5AF3-642924ADA186}"/>
              </a:ext>
            </a:extLst>
          </p:cNvPr>
          <p:cNvSpPr txBox="1"/>
          <p:nvPr/>
        </p:nvSpPr>
        <p:spPr>
          <a:xfrm>
            <a:off x="2002813" y="2672809"/>
            <a:ext cx="466794" cy="261610"/>
          </a:xfrm>
          <a:prstGeom prst="rect">
            <a:avLst/>
          </a:prstGeom>
          <a:noFill/>
        </p:spPr>
        <p:txBody>
          <a:bodyPr wrap="none" rtlCol="0">
            <a:spAutoFit/>
          </a:bodyPr>
          <a:lstStyle/>
          <a:p>
            <a:r>
              <a:rPr kumimoji="1" lang="ja-JP" altLang="en-US" sz="1100">
                <a:latin typeface="Hiragino Maru Gothic Pro W4" panose="020F0400000000000000" pitchFamily="34" charset="-128"/>
                <a:ea typeface="Hiragino Maru Gothic Pro W4" panose="020F0400000000000000" pitchFamily="34" charset="-128"/>
              </a:rPr>
              <a:t>比較</a:t>
            </a:r>
          </a:p>
        </p:txBody>
      </p:sp>
      <p:pic>
        <p:nvPicPr>
          <p:cNvPr id="48" name="図 47">
            <a:extLst>
              <a:ext uri="{FF2B5EF4-FFF2-40B4-BE49-F238E27FC236}">
                <a16:creationId xmlns:a16="http://schemas.microsoft.com/office/drawing/2014/main" id="{5BAEA540-B6C0-E25E-BCE1-9A9978BC3A5B}"/>
              </a:ext>
            </a:extLst>
          </p:cNvPr>
          <p:cNvPicPr>
            <a:picLocks noChangeAspect="1"/>
          </p:cNvPicPr>
          <p:nvPr/>
        </p:nvPicPr>
        <p:blipFill>
          <a:blip r:embed="rId7"/>
          <a:stretch>
            <a:fillRect/>
          </a:stretch>
        </p:blipFill>
        <p:spPr>
          <a:xfrm>
            <a:off x="4294930" y="3746472"/>
            <a:ext cx="2167435" cy="2031735"/>
          </a:xfrm>
          <a:prstGeom prst="rect">
            <a:avLst/>
          </a:prstGeom>
        </p:spPr>
      </p:pic>
      <p:pic>
        <p:nvPicPr>
          <p:cNvPr id="49" name="Graphic 44">
            <a:extLst>
              <a:ext uri="{FF2B5EF4-FFF2-40B4-BE49-F238E27FC236}">
                <a16:creationId xmlns:a16="http://schemas.microsoft.com/office/drawing/2014/main" id="{24327316-4E02-77E9-F5D1-6B4254945A0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9133293">
            <a:off x="4433243" y="1974167"/>
            <a:ext cx="921942" cy="176105"/>
          </a:xfrm>
          <a:prstGeom prst="rect">
            <a:avLst/>
          </a:prstGeom>
        </p:spPr>
      </p:pic>
      <p:pic>
        <p:nvPicPr>
          <p:cNvPr id="50" name="Graphic 45">
            <a:extLst>
              <a:ext uri="{FF2B5EF4-FFF2-40B4-BE49-F238E27FC236}">
                <a16:creationId xmlns:a16="http://schemas.microsoft.com/office/drawing/2014/main" id="{36832F39-459A-BD65-76AA-04EEB1FD905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303598">
            <a:off x="4451896" y="2361229"/>
            <a:ext cx="1014136" cy="193716"/>
          </a:xfrm>
          <a:prstGeom prst="rect">
            <a:avLst/>
          </a:prstGeom>
        </p:spPr>
      </p:pic>
      <p:pic>
        <p:nvPicPr>
          <p:cNvPr id="51" name="Graphic 46">
            <a:extLst>
              <a:ext uri="{FF2B5EF4-FFF2-40B4-BE49-F238E27FC236}">
                <a16:creationId xmlns:a16="http://schemas.microsoft.com/office/drawing/2014/main" id="{EE58C972-78D5-7906-3B26-62F39EDEF4A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878" t="12951" r="3133" b="74902"/>
          <a:stretch/>
        </p:blipFill>
        <p:spPr>
          <a:xfrm rot="21229982">
            <a:off x="4492700" y="2676025"/>
            <a:ext cx="1014136" cy="193716"/>
          </a:xfrm>
          <a:prstGeom prst="rect">
            <a:avLst/>
          </a:prstGeom>
        </p:spPr>
      </p:pic>
      <p:sp>
        <p:nvSpPr>
          <p:cNvPr id="52" name="テキスト ボックス 51">
            <a:extLst>
              <a:ext uri="{FF2B5EF4-FFF2-40B4-BE49-F238E27FC236}">
                <a16:creationId xmlns:a16="http://schemas.microsoft.com/office/drawing/2014/main" id="{B16DEC79-ED83-738E-C274-63B661E06786}"/>
              </a:ext>
            </a:extLst>
          </p:cNvPr>
          <p:cNvSpPr txBox="1"/>
          <p:nvPr/>
        </p:nvSpPr>
        <p:spPr>
          <a:xfrm>
            <a:off x="4485229" y="3042694"/>
            <a:ext cx="954107"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遺伝子変異</a:t>
            </a:r>
          </a:p>
        </p:txBody>
      </p:sp>
      <p:pic>
        <p:nvPicPr>
          <p:cNvPr id="54" name="図 53">
            <a:extLst>
              <a:ext uri="{FF2B5EF4-FFF2-40B4-BE49-F238E27FC236}">
                <a16:creationId xmlns:a16="http://schemas.microsoft.com/office/drawing/2014/main" id="{169E20E3-1C4F-BF5A-8BCA-ECF97FEAF1C4}"/>
              </a:ext>
            </a:extLst>
          </p:cNvPr>
          <p:cNvPicPr>
            <a:picLocks noChangeAspect="1"/>
          </p:cNvPicPr>
          <p:nvPr/>
        </p:nvPicPr>
        <p:blipFill>
          <a:blip r:embed="rId10"/>
          <a:srcRect l="21386" b="16200"/>
          <a:stretch>
            <a:fillRect/>
          </a:stretch>
        </p:blipFill>
        <p:spPr>
          <a:xfrm>
            <a:off x="5554386" y="1862358"/>
            <a:ext cx="966455" cy="1039448"/>
          </a:xfrm>
          <a:prstGeom prst="rect">
            <a:avLst/>
          </a:prstGeom>
        </p:spPr>
      </p:pic>
      <p:sp>
        <p:nvSpPr>
          <p:cNvPr id="55" name="テキスト ボックス 54">
            <a:extLst>
              <a:ext uri="{FF2B5EF4-FFF2-40B4-BE49-F238E27FC236}">
                <a16:creationId xmlns:a16="http://schemas.microsoft.com/office/drawing/2014/main" id="{FAA6E313-C90E-5F03-B330-F44D805A7220}"/>
              </a:ext>
            </a:extLst>
          </p:cNvPr>
          <p:cNvSpPr txBox="1"/>
          <p:nvPr/>
        </p:nvSpPr>
        <p:spPr>
          <a:xfrm>
            <a:off x="5649634" y="3043681"/>
            <a:ext cx="800219"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生存期間</a:t>
            </a:r>
          </a:p>
        </p:txBody>
      </p:sp>
      <p:pic>
        <p:nvPicPr>
          <p:cNvPr id="57" name="図 56">
            <a:extLst>
              <a:ext uri="{FF2B5EF4-FFF2-40B4-BE49-F238E27FC236}">
                <a16:creationId xmlns:a16="http://schemas.microsoft.com/office/drawing/2014/main" id="{2E857853-AE96-0BC0-0595-5F40C04B75C5}"/>
              </a:ext>
            </a:extLst>
          </p:cNvPr>
          <p:cNvPicPr>
            <a:picLocks noChangeAspect="1"/>
          </p:cNvPicPr>
          <p:nvPr/>
        </p:nvPicPr>
        <p:blipFill>
          <a:blip r:embed="rId11"/>
          <a:srcRect l="22481" b="14029"/>
          <a:stretch>
            <a:fillRect/>
          </a:stretch>
        </p:blipFill>
        <p:spPr>
          <a:xfrm>
            <a:off x="6615051" y="1981259"/>
            <a:ext cx="1005060" cy="928862"/>
          </a:xfrm>
          <a:prstGeom prst="rect">
            <a:avLst/>
          </a:prstGeom>
        </p:spPr>
      </p:pic>
      <p:sp>
        <p:nvSpPr>
          <p:cNvPr id="58" name="テキスト ボックス 57">
            <a:extLst>
              <a:ext uri="{FF2B5EF4-FFF2-40B4-BE49-F238E27FC236}">
                <a16:creationId xmlns:a16="http://schemas.microsoft.com/office/drawing/2014/main" id="{53A47091-6E54-103F-A4B2-E26FCDC08720}"/>
              </a:ext>
            </a:extLst>
          </p:cNvPr>
          <p:cNvSpPr txBox="1"/>
          <p:nvPr/>
        </p:nvSpPr>
        <p:spPr>
          <a:xfrm>
            <a:off x="6655282" y="3042694"/>
            <a:ext cx="954107"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薬剤奏効性</a:t>
            </a:r>
          </a:p>
        </p:txBody>
      </p:sp>
      <p:sp>
        <p:nvSpPr>
          <p:cNvPr id="59" name="テキスト ボックス 58">
            <a:extLst>
              <a:ext uri="{FF2B5EF4-FFF2-40B4-BE49-F238E27FC236}">
                <a16:creationId xmlns:a16="http://schemas.microsoft.com/office/drawing/2014/main" id="{2EB881E5-697B-509D-ADA4-7CF3A18A8A44}"/>
              </a:ext>
            </a:extLst>
          </p:cNvPr>
          <p:cNvSpPr txBox="1"/>
          <p:nvPr/>
        </p:nvSpPr>
        <p:spPr>
          <a:xfrm>
            <a:off x="4449793" y="5854018"/>
            <a:ext cx="4134465" cy="523220"/>
          </a:xfrm>
          <a:prstGeom prst="rect">
            <a:avLst/>
          </a:prstGeom>
          <a:noFill/>
        </p:spPr>
        <p:txBody>
          <a:bodyPr wrap="none" rtlCol="0">
            <a:spAutoFit/>
          </a:bodyPr>
          <a:lstStyle/>
          <a:p>
            <a:r>
              <a:rPr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遺伝子変異プロファイルに基づく治療効果予測</a:t>
            </a:r>
            <a:endParaRPr lang="en-US" altLang="ja-JP" sz="1400" dirty="0">
              <a:latin typeface="Hiragino Maru Gothic Pro W4" panose="020F0400000000000000" pitchFamily="34" charset="-128"/>
              <a:ea typeface="Hiragino Maru Gothic Pro W4" panose="020F0400000000000000" pitchFamily="34" charset="-128"/>
              <a:cs typeface="Times New Roman" panose="02020603050405020304" pitchFamily="18" charset="0"/>
            </a:endParaRPr>
          </a:p>
          <a:p>
            <a:r>
              <a:rPr kumimoji="1" lang="ja-JP" altLang="en-US" sz="1400">
                <a:latin typeface="Hiragino Maru Gothic Pro W4" panose="020F0400000000000000" pitchFamily="34" charset="-128"/>
                <a:ea typeface="Hiragino Maru Gothic Pro W4" panose="020F0400000000000000" pitchFamily="34" charset="-128"/>
                <a:cs typeface="Times New Roman" panose="02020603050405020304" pitchFamily="18" charset="0"/>
              </a:rPr>
              <a:t>奏効性に関連する遺伝子変異の組み合わせを抽出</a:t>
            </a:r>
            <a:endParaRPr kumimoji="1" lang="ja-JP" altLang="en-US" sz="1400">
              <a:latin typeface="Hiragino Maru Gothic Pro W4" panose="020F0400000000000000" pitchFamily="34" charset="-128"/>
              <a:ea typeface="Hiragino Maru Gothic Pro W4" panose="020F0400000000000000" pitchFamily="34" charset="-128"/>
            </a:endParaRPr>
          </a:p>
        </p:txBody>
      </p:sp>
      <p:sp>
        <p:nvSpPr>
          <p:cNvPr id="61" name="テキスト ボックス 60">
            <a:extLst>
              <a:ext uri="{FF2B5EF4-FFF2-40B4-BE49-F238E27FC236}">
                <a16:creationId xmlns:a16="http://schemas.microsoft.com/office/drawing/2014/main" id="{7AA41A5C-CB89-2CE1-6C19-65D85C48A63E}"/>
              </a:ext>
            </a:extLst>
          </p:cNvPr>
          <p:cNvSpPr txBox="1"/>
          <p:nvPr/>
        </p:nvSpPr>
        <p:spPr>
          <a:xfrm>
            <a:off x="6610900" y="3512224"/>
            <a:ext cx="2145139" cy="246221"/>
          </a:xfrm>
          <a:prstGeom prst="rect">
            <a:avLst/>
          </a:prstGeom>
          <a:noFill/>
        </p:spPr>
        <p:txBody>
          <a:bodyPr wrap="none" rtlCol="0">
            <a:spAutoFit/>
          </a:bodyPr>
          <a:lstStyle/>
          <a:p>
            <a:r>
              <a:rPr kumimoji="1" lang="en-US" altLang="ja-JP" sz="1000" dirty="0">
                <a:latin typeface="Hiragino Maru Gothic Pro W4" panose="020F0400000000000000" pitchFamily="34" charset="-128"/>
                <a:ea typeface="Hiragino Maru Gothic Pro W4" panose="020F0400000000000000" pitchFamily="34" charset="-128"/>
              </a:rPr>
              <a:t>Mochizuki T, </a:t>
            </a:r>
            <a:r>
              <a:rPr kumimoji="1" lang="en-US" altLang="ja-JP" sz="1000" i="1" dirty="0">
                <a:latin typeface="Hiragino Maru Gothic Pro W4" panose="020F0400000000000000" pitchFamily="34" charset="-128"/>
                <a:ea typeface="Hiragino Maru Gothic Pro W4" panose="020F0400000000000000" pitchFamily="34" charset="-128"/>
              </a:rPr>
              <a:t>Cancer Sci</a:t>
            </a:r>
            <a:r>
              <a:rPr kumimoji="1" lang="en-US" altLang="ja-JP" sz="1000" dirty="0">
                <a:latin typeface="Hiragino Maru Gothic Pro W4" panose="020F0400000000000000" pitchFamily="34" charset="-128"/>
                <a:ea typeface="Hiragino Maru Gothic Pro W4" panose="020F0400000000000000" pitchFamily="34" charset="-128"/>
              </a:rPr>
              <a:t>, 2023.</a:t>
            </a:r>
            <a:endParaRPr kumimoji="1" lang="ja-JP" altLang="en-US" sz="1000">
              <a:latin typeface="Hiragino Maru Gothic Pro W4" panose="020F0400000000000000" pitchFamily="34" charset="-128"/>
              <a:ea typeface="Hiragino Maru Gothic Pro W4" panose="020F0400000000000000" pitchFamily="34" charset="-128"/>
            </a:endParaRPr>
          </a:p>
        </p:txBody>
      </p:sp>
      <p:sp>
        <p:nvSpPr>
          <p:cNvPr id="1041" name="角丸四角形 1040">
            <a:extLst>
              <a:ext uri="{FF2B5EF4-FFF2-40B4-BE49-F238E27FC236}">
                <a16:creationId xmlns:a16="http://schemas.microsoft.com/office/drawing/2014/main" id="{41148151-7DF8-CB8F-5885-E3BB2BE01F70}"/>
              </a:ext>
            </a:extLst>
          </p:cNvPr>
          <p:cNvSpPr/>
          <p:nvPr/>
        </p:nvSpPr>
        <p:spPr>
          <a:xfrm>
            <a:off x="4380999" y="1708898"/>
            <a:ext cx="4310055" cy="1724007"/>
          </a:xfrm>
          <a:prstGeom prst="roundRect">
            <a:avLst>
              <a:gd name="adj" fmla="val 4960"/>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pic>
        <p:nvPicPr>
          <p:cNvPr id="1042" name="Picture 12" descr="カルテ｜フリーのイラスト素材「もってけ画廊」">
            <a:extLst>
              <a:ext uri="{FF2B5EF4-FFF2-40B4-BE49-F238E27FC236}">
                <a16:creationId xmlns:a16="http://schemas.microsoft.com/office/drawing/2014/main" id="{A5E62609-105E-3489-4BC2-2F708810DD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35757" y="1968434"/>
            <a:ext cx="955297" cy="955297"/>
          </a:xfrm>
          <a:prstGeom prst="rect">
            <a:avLst/>
          </a:prstGeom>
          <a:noFill/>
          <a:extLst>
            <a:ext uri="{909E8E84-426E-40DD-AFC4-6F175D3DCCD1}">
              <a14:hiddenFill xmlns:a14="http://schemas.microsoft.com/office/drawing/2010/main">
                <a:solidFill>
                  <a:srgbClr val="FFFFFF"/>
                </a:solidFill>
              </a14:hiddenFill>
            </a:ext>
          </a:extLst>
        </p:spPr>
      </p:pic>
      <p:sp>
        <p:nvSpPr>
          <p:cNvPr id="1043" name="テキスト ボックス 1042">
            <a:extLst>
              <a:ext uri="{FF2B5EF4-FFF2-40B4-BE49-F238E27FC236}">
                <a16:creationId xmlns:a16="http://schemas.microsoft.com/office/drawing/2014/main" id="{3D903BF8-AB71-A14A-AC49-EA94AB9DF0A1}"/>
              </a:ext>
            </a:extLst>
          </p:cNvPr>
          <p:cNvSpPr txBox="1"/>
          <p:nvPr/>
        </p:nvSpPr>
        <p:spPr>
          <a:xfrm>
            <a:off x="7799560" y="3042694"/>
            <a:ext cx="800219" cy="276999"/>
          </a:xfrm>
          <a:prstGeom prst="rect">
            <a:avLst/>
          </a:prstGeom>
          <a:noFill/>
        </p:spPr>
        <p:txBody>
          <a:bodyPr wrap="none" rtlCol="0">
            <a:spAutoFit/>
          </a:bodyPr>
          <a:lstStyle/>
          <a:p>
            <a:r>
              <a:rPr kumimoji="1" lang="ja-JP" altLang="en-US" sz="1200">
                <a:latin typeface="Hiragino Maru Gothic Pro W4" panose="020F0400000000000000" pitchFamily="34" charset="-128"/>
                <a:ea typeface="Hiragino Maru Gothic Pro W4" panose="020F0400000000000000" pitchFamily="34" charset="-128"/>
              </a:rPr>
              <a:t>臨床情報</a:t>
            </a:r>
          </a:p>
        </p:txBody>
      </p:sp>
      <p:pic>
        <p:nvPicPr>
          <p:cNvPr id="1044" name="図 1043">
            <a:extLst>
              <a:ext uri="{FF2B5EF4-FFF2-40B4-BE49-F238E27FC236}">
                <a16:creationId xmlns:a16="http://schemas.microsoft.com/office/drawing/2014/main" id="{6A66FE38-B12C-BBDC-4E14-F0CB658FC6D0}"/>
              </a:ext>
            </a:extLst>
          </p:cNvPr>
          <p:cNvPicPr>
            <a:picLocks noChangeAspect="1"/>
          </p:cNvPicPr>
          <p:nvPr/>
        </p:nvPicPr>
        <p:blipFill>
          <a:blip r:embed="rId13"/>
          <a:stretch>
            <a:fillRect/>
          </a:stretch>
        </p:blipFill>
        <p:spPr>
          <a:xfrm>
            <a:off x="6493931" y="3772055"/>
            <a:ext cx="2259212" cy="1912112"/>
          </a:xfrm>
          <a:prstGeom prst="rect">
            <a:avLst/>
          </a:prstGeom>
          <a:ln w="6350">
            <a:solidFill>
              <a:schemeClr val="bg1">
                <a:lumMod val="50000"/>
              </a:schemeClr>
            </a:solidFill>
          </a:ln>
        </p:spPr>
      </p:pic>
      <p:sp>
        <p:nvSpPr>
          <p:cNvPr id="2" name="正方形/長方形 1">
            <a:extLst>
              <a:ext uri="{FF2B5EF4-FFF2-40B4-BE49-F238E27FC236}">
                <a16:creationId xmlns:a16="http://schemas.microsoft.com/office/drawing/2014/main" id="{5DE7E600-47E7-09CE-DF4D-94B925D3602B}"/>
              </a:ext>
            </a:extLst>
          </p:cNvPr>
          <p:cNvSpPr/>
          <p:nvPr/>
        </p:nvSpPr>
        <p:spPr>
          <a:xfrm>
            <a:off x="4294930" y="865549"/>
            <a:ext cx="4528285"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②</a:t>
            </a:r>
            <a:r>
              <a:rPr lang="ja-JP" altLang="en-US">
                <a:latin typeface="Hiragino Maru Gothic Pro W4" panose="020F0400000000000000" pitchFamily="34" charset="-128"/>
                <a:ea typeface="Hiragino Maru Gothic Pro W4" panose="020F0400000000000000" pitchFamily="34" charset="-128"/>
              </a:rPr>
              <a:t>種々の因子を統合した多変量解析が可能</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4" name="スライド番号プレースホルダー 2">
            <a:extLst>
              <a:ext uri="{FF2B5EF4-FFF2-40B4-BE49-F238E27FC236}">
                <a16:creationId xmlns:a16="http://schemas.microsoft.com/office/drawing/2014/main" id="{D12E175F-7F4D-57D4-3C36-2841396D75A4}"/>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2" descr="Thumbnail Image A simplified medical illustration showing two types of cancer genome testing: 'Liquid Sequencing' and 'Solid-Tumor Sequencing'. On the left, depict a blood sample tube labeled 'Liquid Sequencing' with DNA strands floating in the blood. On the right, show a tissue biopsy sample labeled 'Solid-Tumor Sequencing' with DNA strands extracted from a tumor. Use clean, minimal design with medical-style icons and labels in Japanese: 'リキッドシークエンシング' for liquid and '固形腫瘍シークエンシング' for solid-tumor. Background should be light with soft blue and gray tones.">
            <a:extLst>
              <a:ext uri="{FF2B5EF4-FFF2-40B4-BE49-F238E27FC236}">
                <a16:creationId xmlns:a16="http://schemas.microsoft.com/office/drawing/2014/main" id="{11FF0895-86DF-62F4-9E77-873F5911D98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54968" t="18760" b="28315"/>
          <a:stretch>
            <a:fillRect/>
          </a:stretch>
        </p:blipFill>
        <p:spPr bwMode="auto">
          <a:xfrm>
            <a:off x="890383" y="2153128"/>
            <a:ext cx="934252" cy="1097979"/>
          </a:xfrm>
          <a:prstGeom prst="rect">
            <a:avLst/>
          </a:prstGeom>
          <a:noFill/>
          <a:extLst>
            <a:ext uri="{909E8E84-426E-40DD-AFC4-6F175D3DCCD1}">
              <a14:hiddenFill xmlns:a14="http://schemas.microsoft.com/office/drawing/2010/main">
                <a:solidFill>
                  <a:srgbClr val="FFFFFF"/>
                </a:solidFill>
              </a14:hiddenFill>
            </a:ext>
          </a:extLst>
        </p:spPr>
      </p:pic>
      <p:sp>
        <p:nvSpPr>
          <p:cNvPr id="6" name="角丸四角形 5">
            <a:extLst>
              <a:ext uri="{FF2B5EF4-FFF2-40B4-BE49-F238E27FC236}">
                <a16:creationId xmlns:a16="http://schemas.microsoft.com/office/drawing/2014/main" id="{D18F4E32-510D-222C-7FCB-88364242DD64}"/>
              </a:ext>
            </a:extLst>
          </p:cNvPr>
          <p:cNvSpPr/>
          <p:nvPr/>
        </p:nvSpPr>
        <p:spPr>
          <a:xfrm>
            <a:off x="9004309" y="1451603"/>
            <a:ext cx="3118250" cy="4061718"/>
          </a:xfrm>
          <a:prstGeom prst="roundRect">
            <a:avLst>
              <a:gd name="adj" fmla="val 2691"/>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pic>
        <p:nvPicPr>
          <p:cNvPr id="7" name="図 6" descr="線画 が含まれている画像&#10;&#10;AI 生成コンテンツは誤りを含む可能性があります。">
            <a:extLst>
              <a:ext uri="{FF2B5EF4-FFF2-40B4-BE49-F238E27FC236}">
                <a16:creationId xmlns:a16="http://schemas.microsoft.com/office/drawing/2014/main" id="{FE706127-CB8C-E300-2E9E-89D19970B21B}"/>
              </a:ext>
            </a:extLst>
          </p:cNvPr>
          <p:cNvPicPr>
            <a:picLocks noChangeAspect="1"/>
          </p:cNvPicPr>
          <p:nvPr/>
        </p:nvPicPr>
        <p:blipFill>
          <a:blip r:embed="rId14">
            <a:extLst>
              <a:ext uri="{28A0092B-C50C-407E-A947-70E740481C1C}">
                <a14:useLocalDpi xmlns:a14="http://schemas.microsoft.com/office/drawing/2010/main" val="0"/>
              </a:ext>
            </a:extLst>
          </a:blip>
          <a:srcRect l="18612" t="13509" r="56407" b="11109"/>
          <a:stretch>
            <a:fillRect/>
          </a:stretch>
        </p:blipFill>
        <p:spPr>
          <a:xfrm>
            <a:off x="9104681" y="1901604"/>
            <a:ext cx="496249" cy="1497475"/>
          </a:xfrm>
          <a:prstGeom prst="rect">
            <a:avLst/>
          </a:prstGeom>
        </p:spPr>
      </p:pic>
      <p:pic>
        <p:nvPicPr>
          <p:cNvPr id="8" name="図 7" descr="線画 が含まれている画像&#10;&#10;AI 生成コンテンツは誤りを含む可能性があります。">
            <a:extLst>
              <a:ext uri="{FF2B5EF4-FFF2-40B4-BE49-F238E27FC236}">
                <a16:creationId xmlns:a16="http://schemas.microsoft.com/office/drawing/2014/main" id="{D97171C8-7A64-D267-6696-12A984A95359}"/>
              </a:ext>
            </a:extLst>
          </p:cNvPr>
          <p:cNvPicPr>
            <a:picLocks noChangeAspect="1"/>
          </p:cNvPicPr>
          <p:nvPr/>
        </p:nvPicPr>
        <p:blipFill>
          <a:blip r:embed="rId14">
            <a:extLst>
              <a:ext uri="{28A0092B-C50C-407E-A947-70E740481C1C}">
                <a14:useLocalDpi xmlns:a14="http://schemas.microsoft.com/office/drawing/2010/main" val="0"/>
              </a:ext>
            </a:extLst>
          </a:blip>
          <a:srcRect l="54745" t="17472" r="9793" b="13638"/>
          <a:stretch>
            <a:fillRect/>
          </a:stretch>
        </p:blipFill>
        <p:spPr>
          <a:xfrm>
            <a:off x="9016028" y="3551907"/>
            <a:ext cx="704469" cy="1368491"/>
          </a:xfrm>
          <a:prstGeom prst="rect">
            <a:avLst/>
          </a:prstGeom>
        </p:spPr>
      </p:pic>
      <p:sp>
        <p:nvSpPr>
          <p:cNvPr id="9" name="テキスト ボックス 8">
            <a:extLst>
              <a:ext uri="{FF2B5EF4-FFF2-40B4-BE49-F238E27FC236}">
                <a16:creationId xmlns:a16="http://schemas.microsoft.com/office/drawing/2014/main" id="{DC29F300-76F7-17B2-E1B6-B7B4AB351DF0}"/>
              </a:ext>
            </a:extLst>
          </p:cNvPr>
          <p:cNvSpPr txBox="1"/>
          <p:nvPr/>
        </p:nvSpPr>
        <p:spPr>
          <a:xfrm>
            <a:off x="9239196" y="1284511"/>
            <a:ext cx="2686840" cy="369332"/>
          </a:xfrm>
          <a:prstGeom prst="rect">
            <a:avLst/>
          </a:prstGeom>
          <a:solidFill>
            <a:sysClr val="window" lastClr="FFFFFF"/>
          </a:solidFill>
          <a:ln>
            <a:solidFill>
              <a:sysClr val="windowText" lastClr="000000">
                <a:lumMod val="50000"/>
                <a:lumOff val="50000"/>
              </a:sysClr>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rPr>
              <a:t>Left truncation bias</a:t>
            </a:r>
            <a:endParaRPr kumimoji="0" lang="ja-JP" altLang="en-US" sz="1800" b="1"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p:txBody>
      </p:sp>
      <p:sp>
        <p:nvSpPr>
          <p:cNvPr id="11" name="右矢印 10">
            <a:extLst>
              <a:ext uri="{FF2B5EF4-FFF2-40B4-BE49-F238E27FC236}">
                <a16:creationId xmlns:a16="http://schemas.microsoft.com/office/drawing/2014/main" id="{64A1E726-7962-39C3-6E15-92804CCAA573}"/>
              </a:ext>
            </a:extLst>
          </p:cNvPr>
          <p:cNvSpPr/>
          <p:nvPr/>
        </p:nvSpPr>
        <p:spPr>
          <a:xfrm>
            <a:off x="9671502" y="2483514"/>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1" name="右矢印 20">
            <a:extLst>
              <a:ext uri="{FF2B5EF4-FFF2-40B4-BE49-F238E27FC236}">
                <a16:creationId xmlns:a16="http://schemas.microsoft.com/office/drawing/2014/main" id="{B984B854-72F6-CBF0-D014-9C8107EC7325}"/>
              </a:ext>
            </a:extLst>
          </p:cNvPr>
          <p:cNvSpPr/>
          <p:nvPr/>
        </p:nvSpPr>
        <p:spPr>
          <a:xfrm>
            <a:off x="10216634" y="2483514"/>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23" name="十字形 22">
            <a:extLst>
              <a:ext uri="{FF2B5EF4-FFF2-40B4-BE49-F238E27FC236}">
                <a16:creationId xmlns:a16="http://schemas.microsoft.com/office/drawing/2014/main" id="{514B7DEE-72CE-CA3D-9B24-77BA7D86F9FB}"/>
              </a:ext>
            </a:extLst>
          </p:cNvPr>
          <p:cNvSpPr/>
          <p:nvPr/>
        </p:nvSpPr>
        <p:spPr>
          <a:xfrm rot="2715876">
            <a:off x="10258326" y="3946486"/>
            <a:ext cx="663904" cy="667629"/>
          </a:xfrm>
          <a:prstGeom prst="plus">
            <a:avLst>
              <a:gd name="adj" fmla="val 43997"/>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31" name="右矢印 30">
            <a:extLst>
              <a:ext uri="{FF2B5EF4-FFF2-40B4-BE49-F238E27FC236}">
                <a16:creationId xmlns:a16="http://schemas.microsoft.com/office/drawing/2014/main" id="{B8BE5C04-3889-0971-0AA2-8B0DAEE22852}"/>
              </a:ext>
            </a:extLst>
          </p:cNvPr>
          <p:cNvSpPr/>
          <p:nvPr/>
        </p:nvSpPr>
        <p:spPr>
          <a:xfrm>
            <a:off x="9695429" y="4089223"/>
            <a:ext cx="460336" cy="351905"/>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32" name="テキスト ボックス 31">
            <a:extLst>
              <a:ext uri="{FF2B5EF4-FFF2-40B4-BE49-F238E27FC236}">
                <a16:creationId xmlns:a16="http://schemas.microsoft.com/office/drawing/2014/main" id="{D7626254-5907-0F1A-416E-B10FB5EBF94C}"/>
              </a:ext>
            </a:extLst>
          </p:cNvPr>
          <p:cNvSpPr txBox="1"/>
          <p:nvPr/>
        </p:nvSpPr>
        <p:spPr>
          <a:xfrm>
            <a:off x="9937592" y="1929165"/>
            <a:ext cx="1800493" cy="369332"/>
          </a:xfrm>
          <a:prstGeom prst="rect">
            <a:avLst/>
          </a:prstGeom>
          <a:solidFill>
            <a:srgbClr val="A5A5A5">
              <a:lumMod val="20000"/>
              <a:lumOff val="80000"/>
            </a:srgbClr>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進行の遅い腫瘍</a:t>
            </a:r>
          </a:p>
        </p:txBody>
      </p:sp>
      <p:sp>
        <p:nvSpPr>
          <p:cNvPr id="33" name="テキスト ボックス 32">
            <a:extLst>
              <a:ext uri="{FF2B5EF4-FFF2-40B4-BE49-F238E27FC236}">
                <a16:creationId xmlns:a16="http://schemas.microsoft.com/office/drawing/2014/main" id="{E7FAD10C-0D76-4CF3-8F1C-905B0DAA47CB}"/>
              </a:ext>
            </a:extLst>
          </p:cNvPr>
          <p:cNvSpPr txBox="1"/>
          <p:nvPr/>
        </p:nvSpPr>
        <p:spPr>
          <a:xfrm>
            <a:off x="9953049" y="3591413"/>
            <a:ext cx="1800493" cy="369332"/>
          </a:xfrm>
          <a:prstGeom prst="rect">
            <a:avLst/>
          </a:prstGeom>
          <a:solidFill>
            <a:srgbClr val="A5A5A5">
              <a:lumMod val="20000"/>
              <a:lumOff val="80000"/>
            </a:srgbClr>
          </a:solid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進行の速い腫瘍</a:t>
            </a:r>
          </a:p>
        </p:txBody>
      </p:sp>
      <p:sp>
        <p:nvSpPr>
          <p:cNvPr id="35" name="テキスト ボックス 34">
            <a:extLst>
              <a:ext uri="{FF2B5EF4-FFF2-40B4-BE49-F238E27FC236}">
                <a16:creationId xmlns:a16="http://schemas.microsoft.com/office/drawing/2014/main" id="{54A3C24A-A325-F6B0-56DC-92A5F9994C92}"/>
              </a:ext>
            </a:extLst>
          </p:cNvPr>
          <p:cNvSpPr txBox="1"/>
          <p:nvPr/>
        </p:nvSpPr>
        <p:spPr>
          <a:xfrm>
            <a:off x="9720497" y="4751057"/>
            <a:ext cx="1800493" cy="646331"/>
          </a:xfrm>
          <a:prstGeom prst="rect">
            <a:avLst/>
          </a:prstGeom>
          <a:solidFill>
            <a:sysClr val="window" lastClr="FFFFFF">
              <a:lumMod val="85000"/>
            </a:sysClr>
          </a:solidFill>
          <a:ln>
            <a:no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データベースに</a:t>
            </a:r>
            <a:endParaRPr kumimoji="0" lang="en-US" altLang="ja-JP" sz="1800" b="0" i="0" u="none" strike="noStrike" kern="0" cap="none" spc="0" normalizeH="0" baseline="0" noProof="0" dirty="0">
              <a:ln>
                <a:noFill/>
              </a:ln>
              <a:solidFill>
                <a:prstClr val="black"/>
              </a:solidFill>
              <a:effectLst/>
              <a:uLnTx/>
              <a:uFillTx/>
              <a:latin typeface="Hiragino Maru Gothic Pro W4" panose="020F0400000000000000" pitchFamily="34" charset="-128"/>
              <a:ea typeface="Hiragino Maru Gothic Pro W4" panose="020F0400000000000000" pitchFamily="34" charset="-128"/>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prstClr val="black"/>
                </a:solidFill>
                <a:effectLst/>
                <a:uLnTx/>
                <a:uFillTx/>
                <a:latin typeface="Hiragino Maru Gothic Pro W4" panose="020F0400000000000000" pitchFamily="34" charset="-128"/>
                <a:ea typeface="Hiragino Maru Gothic Pro W4" panose="020F0400000000000000" pitchFamily="34" charset="-128"/>
              </a:rPr>
              <a:t>登録されない</a:t>
            </a:r>
          </a:p>
        </p:txBody>
      </p:sp>
      <p:sp>
        <p:nvSpPr>
          <p:cNvPr id="41" name="テキスト ボックス 40">
            <a:extLst>
              <a:ext uri="{FF2B5EF4-FFF2-40B4-BE49-F238E27FC236}">
                <a16:creationId xmlns:a16="http://schemas.microsoft.com/office/drawing/2014/main" id="{C0E3D903-ACB9-3D9B-587B-73D50CF9CA81}"/>
              </a:ext>
            </a:extLst>
          </p:cNvPr>
          <p:cNvSpPr txBox="1"/>
          <p:nvPr/>
        </p:nvSpPr>
        <p:spPr>
          <a:xfrm>
            <a:off x="9015046" y="5584476"/>
            <a:ext cx="3185487" cy="923330"/>
          </a:xfrm>
          <a:prstGeom prst="rect">
            <a:avLst/>
          </a:prstGeom>
          <a:noFill/>
        </p:spPr>
        <p:txBody>
          <a:bodyPr wrap="none" rtlCol="0">
            <a:spAutoFit/>
          </a:bodyPr>
          <a:lstStyle/>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階層ベイズモデルにより</a:t>
            </a:r>
            <a:endParaRPr lang="en-US" altLang="ja-JP" dirty="0">
              <a:solidFill>
                <a:prstClr val="black"/>
              </a:solidFill>
              <a:latin typeface="Hiragino Maru Gothic Pro W4" panose="020F0400000000000000" pitchFamily="34" charset="-128"/>
              <a:ea typeface="Hiragino Maru Gothic Pro W4" panose="020F0400000000000000" pitchFamily="34" charset="-128"/>
            </a:endParaRPr>
          </a:p>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症例の偏りを補正</a:t>
            </a:r>
            <a:endParaRPr lang="en-US" altLang="ja-JP" dirty="0">
              <a:solidFill>
                <a:prstClr val="black"/>
              </a:solidFill>
              <a:latin typeface="Hiragino Maru Gothic Pro W4" panose="020F0400000000000000" pitchFamily="34" charset="-128"/>
              <a:ea typeface="Hiragino Maru Gothic Pro W4" panose="020F0400000000000000" pitchFamily="34" charset="-128"/>
            </a:endParaRPr>
          </a:p>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正確な生存期間解析が可能に</a:t>
            </a:r>
          </a:p>
        </p:txBody>
      </p:sp>
      <p:sp>
        <p:nvSpPr>
          <p:cNvPr id="42" name="角丸四角形 41">
            <a:extLst>
              <a:ext uri="{FF2B5EF4-FFF2-40B4-BE49-F238E27FC236}">
                <a16:creationId xmlns:a16="http://schemas.microsoft.com/office/drawing/2014/main" id="{670C044A-793D-5459-A57E-76BB3D4246BC}"/>
              </a:ext>
            </a:extLst>
          </p:cNvPr>
          <p:cNvSpPr/>
          <p:nvPr/>
        </p:nvSpPr>
        <p:spPr>
          <a:xfrm>
            <a:off x="10753170" y="2450776"/>
            <a:ext cx="1249066" cy="461596"/>
          </a:xfrm>
          <a:prstGeom prst="roundRect">
            <a:avLst>
              <a:gd name="adj" fmla="val 7896"/>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Hiragino Maru Gothic Pro W4" panose="020F0400000000000000" pitchFamily="34" charset="-128"/>
              <a:ea typeface="Hiragino Maru Gothic Pro W4" panose="020F0400000000000000" pitchFamily="34" charset="-128"/>
            </a:endParaRPr>
          </a:p>
        </p:txBody>
      </p:sp>
      <p:sp>
        <p:nvSpPr>
          <p:cNvPr id="43" name="テキスト ボックス 42">
            <a:extLst>
              <a:ext uri="{FF2B5EF4-FFF2-40B4-BE49-F238E27FC236}">
                <a16:creationId xmlns:a16="http://schemas.microsoft.com/office/drawing/2014/main" id="{66DCF4D4-0B5E-F83C-9273-2102C04BA89D}"/>
              </a:ext>
            </a:extLst>
          </p:cNvPr>
          <p:cNvSpPr txBox="1"/>
          <p:nvPr/>
        </p:nvSpPr>
        <p:spPr>
          <a:xfrm>
            <a:off x="10724127" y="2508780"/>
            <a:ext cx="1338828" cy="369332"/>
          </a:xfrm>
          <a:prstGeom prst="rect">
            <a:avLst/>
          </a:prstGeom>
          <a:noFill/>
        </p:spPr>
        <p:txBody>
          <a:bodyPr wrap="none" rtlCol="0">
            <a:spAutoFit/>
          </a:bodyPr>
          <a:lstStyle/>
          <a:p>
            <a:pPr defTabSz="457200"/>
            <a:r>
              <a:rPr lang="ja-JP" altLang="en-US">
                <a:solidFill>
                  <a:prstClr val="black"/>
                </a:solidFill>
                <a:latin typeface="Hiragino Maru Gothic Pro W4" panose="020F0400000000000000" pitchFamily="34" charset="-128"/>
                <a:ea typeface="Hiragino Maru Gothic Pro W4" panose="020F0400000000000000" pitchFamily="34" charset="-128"/>
              </a:rPr>
              <a:t>ゲノム検査</a:t>
            </a:r>
          </a:p>
        </p:txBody>
      </p:sp>
      <p:sp>
        <p:nvSpPr>
          <p:cNvPr id="45" name="テキスト ボックス 44">
            <a:extLst>
              <a:ext uri="{FF2B5EF4-FFF2-40B4-BE49-F238E27FC236}">
                <a16:creationId xmlns:a16="http://schemas.microsoft.com/office/drawing/2014/main" id="{D5D1C0DC-1207-79F7-8150-8BBD12815224}"/>
              </a:ext>
            </a:extLst>
          </p:cNvPr>
          <p:cNvSpPr txBox="1"/>
          <p:nvPr/>
        </p:nvSpPr>
        <p:spPr>
          <a:xfrm>
            <a:off x="9033457" y="6437570"/>
            <a:ext cx="2366353" cy="276999"/>
          </a:xfrm>
          <a:prstGeom prst="rect">
            <a:avLst/>
          </a:prstGeom>
          <a:noFill/>
        </p:spPr>
        <p:txBody>
          <a:bodyPr wrap="none" rtlCol="0">
            <a:spAutoFit/>
          </a:bodyPr>
          <a:lstStyle/>
          <a:p>
            <a:pPr defTabSz="457200"/>
            <a:r>
              <a:rPr lang="en-US" altLang="ja-JP" sz="1200" dirty="0">
                <a:solidFill>
                  <a:prstClr val="black"/>
                </a:solidFill>
                <a:latin typeface="Hiragino Maru Gothic Pro W4" panose="020F0400000000000000" pitchFamily="34" charset="-128"/>
                <a:ea typeface="Hiragino Maru Gothic Pro W4" panose="020F0400000000000000" pitchFamily="34" charset="-128"/>
              </a:rPr>
              <a:t>Tamura T, </a:t>
            </a:r>
            <a:r>
              <a:rPr lang="en-US" altLang="ja-JP" sz="1200" i="1" dirty="0">
                <a:solidFill>
                  <a:prstClr val="black"/>
                </a:solidFill>
                <a:latin typeface="Hiragino Maru Gothic Pro W4" panose="020F0400000000000000" pitchFamily="34" charset="-128"/>
                <a:ea typeface="Hiragino Maru Gothic Pro W4" panose="020F0400000000000000" pitchFamily="34" charset="-128"/>
              </a:rPr>
              <a:t>Cancer Sci</a:t>
            </a:r>
            <a:r>
              <a:rPr lang="en-US" altLang="ja-JP" sz="1200" dirty="0">
                <a:solidFill>
                  <a:prstClr val="black"/>
                </a:solidFill>
                <a:latin typeface="Hiragino Maru Gothic Pro W4" panose="020F0400000000000000" pitchFamily="34" charset="-128"/>
                <a:ea typeface="Hiragino Maru Gothic Pro W4" panose="020F0400000000000000" pitchFamily="34" charset="-128"/>
              </a:rPr>
              <a:t>, 2022.</a:t>
            </a:r>
            <a:endParaRPr lang="ja-JP" altLang="en-US" sz="1200">
              <a:solidFill>
                <a:prstClr val="black"/>
              </a:solidFill>
              <a:latin typeface="Hiragino Maru Gothic Pro W4" panose="020F0400000000000000" pitchFamily="34" charset="-128"/>
              <a:ea typeface="Hiragino Maru Gothic Pro W4" panose="020F0400000000000000" pitchFamily="34" charset="-128"/>
            </a:endParaRPr>
          </a:p>
        </p:txBody>
      </p:sp>
      <p:sp>
        <p:nvSpPr>
          <p:cNvPr id="47" name="正方形/長方形 46">
            <a:extLst>
              <a:ext uri="{FF2B5EF4-FFF2-40B4-BE49-F238E27FC236}">
                <a16:creationId xmlns:a16="http://schemas.microsoft.com/office/drawing/2014/main" id="{65508810-F738-5DDA-3451-0BE6F569358E}"/>
              </a:ext>
            </a:extLst>
          </p:cNvPr>
          <p:cNvSpPr/>
          <p:nvPr/>
        </p:nvSpPr>
        <p:spPr>
          <a:xfrm>
            <a:off x="9325973" y="865549"/>
            <a:ext cx="2739027" cy="369332"/>
          </a:xfrm>
          <a:prstGeom prst="rect">
            <a:avLst/>
          </a:prstGeom>
        </p:spPr>
        <p:txBody>
          <a:bodyPr wrap="square">
            <a:spAutoFit/>
          </a:bodyPr>
          <a:lstStyle/>
          <a:p>
            <a:r>
              <a:rPr lang="en-US" altLang="ja-JP" dirty="0">
                <a:latin typeface="Hiragino Maru Gothic Pro W4" panose="020F0400000000000000" pitchFamily="34" charset="-128"/>
                <a:ea typeface="Hiragino Maru Gothic Pro W4" panose="020F0400000000000000" pitchFamily="34" charset="-128"/>
              </a:rPr>
              <a:t>③</a:t>
            </a:r>
            <a:r>
              <a:rPr lang="ja-JP" altLang="en-US">
                <a:latin typeface="Hiragino Maru Gothic Pro W4" panose="020F0400000000000000" pitchFamily="34" charset="-128"/>
                <a:ea typeface="Hiragino Maru Gothic Pro W4" panose="020F0400000000000000" pitchFamily="34" charset="-128"/>
              </a:rPr>
              <a:t>バイアス補正が可能</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53" name="テキスト ボックス 52">
            <a:extLst>
              <a:ext uri="{FF2B5EF4-FFF2-40B4-BE49-F238E27FC236}">
                <a16:creationId xmlns:a16="http://schemas.microsoft.com/office/drawing/2014/main" id="{3DB3349E-B73D-68C4-9641-A576438EF25C}"/>
              </a:ext>
            </a:extLst>
          </p:cNvPr>
          <p:cNvSpPr txBox="1"/>
          <p:nvPr/>
        </p:nvSpPr>
        <p:spPr>
          <a:xfrm>
            <a:off x="1200731" y="6500605"/>
            <a:ext cx="5262979" cy="369332"/>
          </a:xfrm>
          <a:prstGeom prst="rect">
            <a:avLst/>
          </a:prstGeom>
          <a:noFill/>
        </p:spPr>
        <p:txBody>
          <a:bodyPr wrap="none" rtlCol="0">
            <a:spAutoFit/>
          </a:bodyPr>
          <a:lstStyle/>
          <a:p>
            <a:r>
              <a:rPr kumimoji="1" lang="ja-JP" altLang="en-US"/>
              <a:t>データは蓄積し、活用されてはじめて価値がある</a:t>
            </a:r>
          </a:p>
        </p:txBody>
      </p:sp>
    </p:spTree>
    <p:extLst>
      <p:ext uri="{BB962C8B-B14F-4D97-AF65-F5344CB8AC3E}">
        <p14:creationId xmlns:p14="http://schemas.microsoft.com/office/powerpoint/2010/main" val="727478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D2CA9-23F9-7335-F1AD-30651A15DFA9}"/>
            </a:ext>
          </a:extLst>
        </p:cNvPr>
        <p:cNvGrpSpPr/>
        <p:nvPr/>
      </p:nvGrpSpPr>
      <p:grpSpPr>
        <a:xfrm>
          <a:off x="0" y="0"/>
          <a:ext cx="0" cy="0"/>
          <a:chOff x="0" y="0"/>
          <a:chExt cx="0" cy="0"/>
        </a:xfrm>
      </p:grpSpPr>
      <p:pic>
        <p:nvPicPr>
          <p:cNvPr id="17" name="Picture 4" descr="A qr code with a cartoon cat&#10;&#10;Description automatically generated">
            <a:extLst>
              <a:ext uri="{FF2B5EF4-FFF2-40B4-BE49-F238E27FC236}">
                <a16:creationId xmlns:a16="http://schemas.microsoft.com/office/drawing/2014/main" id="{6BBA93F7-6194-2109-C952-4ADE6F1DDF84}"/>
              </a:ext>
            </a:extLst>
          </p:cNvPr>
          <p:cNvPicPr>
            <a:picLocks noChangeAspect="1"/>
          </p:cNvPicPr>
          <p:nvPr/>
        </p:nvPicPr>
        <p:blipFill>
          <a:blip r:embed="rId2"/>
          <a:stretch>
            <a:fillRect/>
          </a:stretch>
        </p:blipFill>
        <p:spPr>
          <a:xfrm>
            <a:off x="10228313" y="486197"/>
            <a:ext cx="1877184" cy="1877184"/>
          </a:xfrm>
          <a:prstGeom prst="rect">
            <a:avLst/>
          </a:prstGeom>
        </p:spPr>
      </p:pic>
      <p:sp>
        <p:nvSpPr>
          <p:cNvPr id="3114" name="正方形/長方形 3113">
            <a:extLst>
              <a:ext uri="{FF2B5EF4-FFF2-40B4-BE49-F238E27FC236}">
                <a16:creationId xmlns:a16="http://schemas.microsoft.com/office/drawing/2014/main" id="{6C5C8CBA-5EC7-DB59-357B-858E546FFC92}"/>
              </a:ext>
            </a:extLst>
          </p:cNvPr>
          <p:cNvSpPr/>
          <p:nvPr/>
        </p:nvSpPr>
        <p:spPr>
          <a:xfrm>
            <a:off x="0" y="-28959"/>
            <a:ext cx="12192000" cy="3099823"/>
          </a:xfrm>
          <a:prstGeom prst="rect">
            <a:avLst/>
          </a:prstGeom>
          <a:solidFill>
            <a:schemeClr val="accent2">
              <a:lumMod val="20000"/>
              <a:lumOff val="8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3" name="正方形/長方形 3112">
            <a:extLst>
              <a:ext uri="{FF2B5EF4-FFF2-40B4-BE49-F238E27FC236}">
                <a16:creationId xmlns:a16="http://schemas.microsoft.com/office/drawing/2014/main" id="{369A3A6F-43F8-C04E-897A-BA4B9537B6E2}"/>
              </a:ext>
            </a:extLst>
          </p:cNvPr>
          <p:cNvSpPr/>
          <p:nvPr/>
        </p:nvSpPr>
        <p:spPr>
          <a:xfrm>
            <a:off x="0" y="3067184"/>
            <a:ext cx="12192000" cy="3790815"/>
          </a:xfrm>
          <a:prstGeom prst="rect">
            <a:avLst/>
          </a:prstGeom>
          <a:solidFill>
            <a:schemeClr val="accent4">
              <a:lumMod val="20000"/>
              <a:lumOff val="8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17" name="図 3116">
            <a:extLst>
              <a:ext uri="{FF2B5EF4-FFF2-40B4-BE49-F238E27FC236}">
                <a16:creationId xmlns:a16="http://schemas.microsoft.com/office/drawing/2014/main" id="{AE8DAA71-20DA-6A1A-A4D9-D9FE204046E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4000"/>
                    </a14:imgEffect>
                  </a14:imgLayer>
                </a14:imgProps>
              </a:ext>
            </a:extLst>
          </a:blip>
          <a:stretch>
            <a:fillRect/>
          </a:stretch>
        </p:blipFill>
        <p:spPr>
          <a:xfrm>
            <a:off x="7468560" y="980648"/>
            <a:ext cx="914139" cy="914139"/>
          </a:xfrm>
          <a:prstGeom prst="rect">
            <a:avLst/>
          </a:prstGeom>
        </p:spPr>
      </p:pic>
      <p:sp>
        <p:nvSpPr>
          <p:cNvPr id="3100" name="角丸四角形 3099">
            <a:extLst>
              <a:ext uri="{FF2B5EF4-FFF2-40B4-BE49-F238E27FC236}">
                <a16:creationId xmlns:a16="http://schemas.microsoft.com/office/drawing/2014/main" id="{D51460B2-08B7-3E22-4390-094938FC263C}"/>
              </a:ext>
            </a:extLst>
          </p:cNvPr>
          <p:cNvSpPr/>
          <p:nvPr/>
        </p:nvSpPr>
        <p:spPr>
          <a:xfrm>
            <a:off x="2955052" y="797664"/>
            <a:ext cx="3240661" cy="1349909"/>
          </a:xfrm>
          <a:prstGeom prst="roundRect">
            <a:avLst>
              <a:gd name="adj" fmla="val 9629"/>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グラフィックス 1" descr="コンピューター 単色塗りつぶし">
            <a:extLst>
              <a:ext uri="{FF2B5EF4-FFF2-40B4-BE49-F238E27FC236}">
                <a16:creationId xmlns:a16="http://schemas.microsoft.com/office/drawing/2014/main" id="{9E687190-2EEF-5FB2-4A6B-6175F9AC0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7092" y="4381467"/>
            <a:ext cx="678984" cy="678984"/>
          </a:xfrm>
          <a:prstGeom prst="rect">
            <a:avLst/>
          </a:prstGeom>
        </p:spPr>
      </p:pic>
      <p:sp>
        <p:nvSpPr>
          <p:cNvPr id="3" name="テキスト ボックス 2">
            <a:extLst>
              <a:ext uri="{FF2B5EF4-FFF2-40B4-BE49-F238E27FC236}">
                <a16:creationId xmlns:a16="http://schemas.microsoft.com/office/drawing/2014/main" id="{7B72BDCB-B813-C5B9-A037-5CF340F9E1B0}"/>
              </a:ext>
            </a:extLst>
          </p:cNvPr>
          <p:cNvSpPr txBox="1"/>
          <p:nvPr/>
        </p:nvSpPr>
        <p:spPr>
          <a:xfrm>
            <a:off x="1010758" y="505215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4" name="グラフィックス 3" descr="ユーザー 単色塗りつぶし">
            <a:extLst>
              <a:ext uri="{FF2B5EF4-FFF2-40B4-BE49-F238E27FC236}">
                <a16:creationId xmlns:a16="http://schemas.microsoft.com/office/drawing/2014/main" id="{AE810F18-FED1-5169-3A66-5162D450EB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3978581"/>
            <a:ext cx="516467" cy="516467"/>
          </a:xfrm>
          <a:prstGeom prst="rect">
            <a:avLst/>
          </a:prstGeom>
        </p:spPr>
      </p:pic>
      <p:sp>
        <p:nvSpPr>
          <p:cNvPr id="5" name="テキスト ボックス 4">
            <a:extLst>
              <a:ext uri="{FF2B5EF4-FFF2-40B4-BE49-F238E27FC236}">
                <a16:creationId xmlns:a16="http://schemas.microsoft.com/office/drawing/2014/main" id="{505A7682-4F5B-E675-9865-E26F1D73F309}"/>
              </a:ext>
            </a:extLst>
          </p:cNvPr>
          <p:cNvSpPr txBox="1"/>
          <p:nvPr/>
        </p:nvSpPr>
        <p:spPr>
          <a:xfrm>
            <a:off x="323537" y="4391183"/>
            <a:ext cx="646331" cy="276999"/>
          </a:xfrm>
          <a:prstGeom prst="rect">
            <a:avLst/>
          </a:prstGeom>
          <a:noFill/>
        </p:spPr>
        <p:txBody>
          <a:bodyPr wrap="none" rtlCol="0">
            <a:spAutoFit/>
          </a:bodyPr>
          <a:lstStyle/>
          <a:p>
            <a:pPr algn="ctr"/>
            <a:r>
              <a:rPr lang="ja-JP" altLang="en-US" sz="1200">
                <a:latin typeface="Meiryo UI" panose="020B0604030504040204" pitchFamily="50" charset="-128"/>
                <a:ea typeface="Meiryo UI" panose="020B0604030504040204" pitchFamily="50" charset="-128"/>
              </a:rPr>
              <a:t>臨床医</a:t>
            </a:r>
            <a:endParaRPr lang="en-US" altLang="ja-JP" sz="1200" dirty="0">
              <a:solidFill>
                <a:schemeClr val="tx1"/>
              </a:solidFill>
              <a:latin typeface="Meiryo UI" panose="020B0604030504040204" pitchFamily="50" charset="-128"/>
              <a:ea typeface="Meiryo UI" panose="020B0604030504040204" pitchFamily="50" charset="-128"/>
            </a:endParaRPr>
          </a:p>
        </p:txBody>
      </p:sp>
      <p:pic>
        <p:nvPicPr>
          <p:cNvPr id="7" name="グラフィックス 6" descr="ユーザー 単色塗りつぶし">
            <a:extLst>
              <a:ext uri="{FF2B5EF4-FFF2-40B4-BE49-F238E27FC236}">
                <a16:creationId xmlns:a16="http://schemas.microsoft.com/office/drawing/2014/main" id="{8B4A1AB2-7BFB-D92F-FECC-B375EC80A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4545850"/>
            <a:ext cx="516467" cy="516467"/>
          </a:xfrm>
          <a:prstGeom prst="rect">
            <a:avLst/>
          </a:prstGeom>
        </p:spPr>
      </p:pic>
      <p:sp>
        <p:nvSpPr>
          <p:cNvPr id="8" name="テキスト ボックス 7">
            <a:extLst>
              <a:ext uri="{FF2B5EF4-FFF2-40B4-BE49-F238E27FC236}">
                <a16:creationId xmlns:a16="http://schemas.microsoft.com/office/drawing/2014/main" id="{38459DCA-BB79-9C68-B8AC-9F162E0DA39E}"/>
              </a:ext>
            </a:extLst>
          </p:cNvPr>
          <p:cNvSpPr txBox="1"/>
          <p:nvPr/>
        </p:nvSpPr>
        <p:spPr>
          <a:xfrm>
            <a:off x="275445" y="4958452"/>
            <a:ext cx="742511" cy="258532"/>
          </a:xfrm>
          <a:prstGeom prst="rect">
            <a:avLst/>
          </a:prstGeom>
          <a:noFill/>
        </p:spPr>
        <p:txBody>
          <a:bodyPr wrap="none" rtlCol="0">
            <a:spAutoFit/>
          </a:bodyPr>
          <a:lstStyle/>
          <a:p>
            <a:pPr algn="ctr"/>
            <a:r>
              <a:rPr lang="ja-JP" altLang="en-US" sz="1200" dirty="0">
                <a:solidFill>
                  <a:schemeClr val="tx1"/>
                </a:solidFill>
                <a:latin typeface="Meiryo UI" panose="020B0604030504040204" pitchFamily="50" charset="-128"/>
                <a:ea typeface="Meiryo UI" panose="020B0604030504040204" pitchFamily="50" charset="-128"/>
              </a:rPr>
              <a:t>アカデミア</a:t>
            </a:r>
            <a:endParaRPr lang="en-US" altLang="ja-JP" sz="1200" dirty="0">
              <a:solidFill>
                <a:schemeClr val="tx1"/>
              </a:solidFill>
              <a:latin typeface="Meiryo UI" panose="020B0604030504040204" pitchFamily="50" charset="-128"/>
              <a:ea typeface="Meiryo UI" panose="020B0604030504040204" pitchFamily="50" charset="-128"/>
            </a:endParaRPr>
          </a:p>
        </p:txBody>
      </p:sp>
      <p:pic>
        <p:nvPicPr>
          <p:cNvPr id="9" name="グラフィックス 8" descr="ユーザー 単色塗りつぶし">
            <a:extLst>
              <a:ext uri="{FF2B5EF4-FFF2-40B4-BE49-F238E27FC236}">
                <a16:creationId xmlns:a16="http://schemas.microsoft.com/office/drawing/2014/main" id="{63CA1D8F-B45B-DEE2-BA09-4262B074DE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3" y="5156339"/>
            <a:ext cx="516467" cy="516467"/>
          </a:xfrm>
          <a:prstGeom prst="rect">
            <a:avLst/>
          </a:prstGeom>
        </p:spPr>
      </p:pic>
      <p:sp>
        <p:nvSpPr>
          <p:cNvPr id="10" name="テキスト ボックス 9">
            <a:extLst>
              <a:ext uri="{FF2B5EF4-FFF2-40B4-BE49-F238E27FC236}">
                <a16:creationId xmlns:a16="http://schemas.microsoft.com/office/drawing/2014/main" id="{95EC3BD3-CBB1-42FE-3528-9AB5939B0A93}"/>
              </a:ext>
            </a:extLst>
          </p:cNvPr>
          <p:cNvSpPr txBox="1"/>
          <p:nvPr/>
        </p:nvSpPr>
        <p:spPr>
          <a:xfrm>
            <a:off x="400482" y="5568941"/>
            <a:ext cx="492443" cy="258532"/>
          </a:xfrm>
          <a:prstGeom prst="rect">
            <a:avLst/>
          </a:prstGeom>
          <a:noFill/>
        </p:spPr>
        <p:txBody>
          <a:bodyPr wrap="none" rtlCol="0">
            <a:spAutoFit/>
          </a:bodyPr>
          <a:lstStyle/>
          <a:p>
            <a:pPr algn="ctr"/>
            <a:r>
              <a:rPr lang="ja-JP" altLang="en-US" sz="1200" dirty="0">
                <a:solidFill>
                  <a:schemeClr val="tx1"/>
                </a:solidFill>
                <a:latin typeface="Meiryo UI" panose="020B0604030504040204" pitchFamily="50" charset="-128"/>
                <a:ea typeface="Meiryo UI" panose="020B0604030504040204" pitchFamily="50" charset="-128"/>
              </a:rPr>
              <a:t>企業</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11" name="直線矢印コネクタ 10">
            <a:extLst>
              <a:ext uri="{FF2B5EF4-FFF2-40B4-BE49-F238E27FC236}">
                <a16:creationId xmlns:a16="http://schemas.microsoft.com/office/drawing/2014/main" id="{97872014-6CF2-6E3A-6DE3-66614179DB1F}"/>
              </a:ext>
            </a:extLst>
          </p:cNvPr>
          <p:cNvCxnSpPr>
            <a:cxnSpLocks/>
            <a:stCxn id="4" idx="3"/>
            <a:endCxn id="2" idx="1"/>
          </p:cNvCxnSpPr>
          <p:nvPr/>
        </p:nvCxnSpPr>
        <p:spPr bwMode="auto">
          <a:xfrm>
            <a:off x="908480" y="4236815"/>
            <a:ext cx="228612" cy="484144"/>
          </a:xfrm>
          <a:prstGeom prst="straightConnector1">
            <a:avLst/>
          </a:prstGeom>
          <a:noFill/>
          <a:ln w="9525"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BA6F8CC3-6964-6AAE-F458-64E7DF660CAF}"/>
              </a:ext>
            </a:extLst>
          </p:cNvPr>
          <p:cNvCxnSpPr>
            <a:cxnSpLocks/>
            <a:stCxn id="7" idx="3"/>
            <a:endCxn id="2" idx="1"/>
          </p:cNvCxnSpPr>
          <p:nvPr/>
        </p:nvCxnSpPr>
        <p:spPr bwMode="auto">
          <a:xfrm flipV="1">
            <a:off x="908480" y="4720959"/>
            <a:ext cx="228612" cy="83125"/>
          </a:xfrm>
          <a:prstGeom prst="straightConnector1">
            <a:avLst/>
          </a:prstGeom>
          <a:noFill/>
          <a:ln w="9525"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43A5D58B-4AF9-026E-3053-A6CCCD622903}"/>
              </a:ext>
            </a:extLst>
          </p:cNvPr>
          <p:cNvCxnSpPr>
            <a:cxnSpLocks/>
            <a:stCxn id="3" idx="1"/>
            <a:endCxn id="2" idx="1"/>
          </p:cNvCxnSpPr>
          <p:nvPr/>
        </p:nvCxnSpPr>
        <p:spPr bwMode="auto">
          <a:xfrm flipV="1">
            <a:off x="1010758" y="4720959"/>
            <a:ext cx="126334" cy="469695"/>
          </a:xfrm>
          <a:prstGeom prst="straightConnector1">
            <a:avLst/>
          </a:prstGeom>
          <a:noFill/>
          <a:ln w="9525"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4CBC3607-B871-1DEE-FD58-17690970381F}"/>
              </a:ext>
            </a:extLst>
          </p:cNvPr>
          <p:cNvCxnSpPr>
            <a:cxnSpLocks/>
            <a:stCxn id="2" idx="3"/>
          </p:cNvCxnSpPr>
          <p:nvPr/>
        </p:nvCxnSpPr>
        <p:spPr bwMode="auto">
          <a:xfrm>
            <a:off x="1816076" y="4720959"/>
            <a:ext cx="2572376" cy="0"/>
          </a:xfrm>
          <a:prstGeom prst="straightConnector1">
            <a:avLst/>
          </a:prstGeom>
          <a:noFill/>
          <a:ln w="9525" cap="flat" cmpd="sng" algn="ctr">
            <a:solidFill>
              <a:schemeClr val="tx1"/>
            </a:solidFill>
            <a:prstDash val="solid"/>
            <a:round/>
            <a:headEnd type="none" w="med" len="med"/>
            <a:tailEnd type="triangle"/>
          </a:ln>
          <a:effectLst/>
        </p:spPr>
      </p:cxnSp>
      <p:pic>
        <p:nvPicPr>
          <p:cNvPr id="24" name="グラフィックス 23" descr="コンピューター 単色塗りつぶし">
            <a:extLst>
              <a:ext uri="{FF2B5EF4-FFF2-40B4-BE49-F238E27FC236}">
                <a16:creationId xmlns:a16="http://schemas.microsoft.com/office/drawing/2014/main" id="{63474E76-DD5C-DA7B-4628-9159D732CD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2605" y="982207"/>
            <a:ext cx="678984" cy="678984"/>
          </a:xfrm>
          <a:prstGeom prst="rect">
            <a:avLst/>
          </a:prstGeom>
        </p:spPr>
      </p:pic>
      <p:sp>
        <p:nvSpPr>
          <p:cNvPr id="25" name="テキスト ボックス 24">
            <a:extLst>
              <a:ext uri="{FF2B5EF4-FFF2-40B4-BE49-F238E27FC236}">
                <a16:creationId xmlns:a16="http://schemas.microsoft.com/office/drawing/2014/main" id="{F346A957-4E8B-88FF-0796-95695363C89B}"/>
              </a:ext>
            </a:extLst>
          </p:cNvPr>
          <p:cNvSpPr txBox="1"/>
          <p:nvPr/>
        </p:nvSpPr>
        <p:spPr>
          <a:xfrm>
            <a:off x="1066271" y="165765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26" name="グラフィックス 25" descr="ユーザー 単色塗りつぶし">
            <a:extLst>
              <a:ext uri="{FF2B5EF4-FFF2-40B4-BE49-F238E27FC236}">
                <a16:creationId xmlns:a16="http://schemas.microsoft.com/office/drawing/2014/main" id="{D935E4C1-3CD3-7094-AD34-0560C4C9FC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526" y="1063465"/>
            <a:ext cx="516467" cy="516467"/>
          </a:xfrm>
          <a:prstGeom prst="rect">
            <a:avLst/>
          </a:prstGeom>
        </p:spPr>
      </p:pic>
      <p:sp>
        <p:nvSpPr>
          <p:cNvPr id="27" name="テキスト ボックス 26">
            <a:extLst>
              <a:ext uri="{FF2B5EF4-FFF2-40B4-BE49-F238E27FC236}">
                <a16:creationId xmlns:a16="http://schemas.microsoft.com/office/drawing/2014/main" id="{BA3F9FD4-C67B-34BC-40C9-8A8F3555C101}"/>
              </a:ext>
            </a:extLst>
          </p:cNvPr>
          <p:cNvSpPr txBox="1"/>
          <p:nvPr/>
        </p:nvSpPr>
        <p:spPr>
          <a:xfrm>
            <a:off x="44706" y="664129"/>
            <a:ext cx="1393330" cy="276999"/>
          </a:xfrm>
          <a:prstGeom prst="rect">
            <a:avLst/>
          </a:prstGeom>
          <a:noFill/>
        </p:spPr>
        <p:txBody>
          <a:bodyPr wrap="none" rtlCol="0">
            <a:spAutoFit/>
          </a:bodyPr>
          <a:lstStyle/>
          <a:p>
            <a:pPr algn="ctr"/>
            <a:r>
              <a:rPr lang="en-US" altLang="ja-JP" sz="1200" dirty="0">
                <a:latin typeface="Meiryo UI" panose="020B0604030504040204" pitchFamily="50" charset="-128"/>
                <a:ea typeface="Meiryo UI" panose="020B0604030504040204" pitchFamily="50" charset="-128"/>
              </a:rPr>
              <a:t>Bioinformatician</a:t>
            </a:r>
            <a:endParaRPr lang="en-US" altLang="ja-JP" sz="1200" dirty="0">
              <a:solidFill>
                <a:schemeClr val="tx1"/>
              </a:solidFill>
              <a:latin typeface="Meiryo UI" panose="020B0604030504040204" pitchFamily="50" charset="-128"/>
              <a:ea typeface="Meiryo UI" panose="020B0604030504040204" pitchFamily="50" charset="-128"/>
            </a:endParaRPr>
          </a:p>
        </p:txBody>
      </p:sp>
      <p:cxnSp>
        <p:nvCxnSpPr>
          <p:cNvPr id="28" name="直線矢印コネクタ 27">
            <a:extLst>
              <a:ext uri="{FF2B5EF4-FFF2-40B4-BE49-F238E27FC236}">
                <a16:creationId xmlns:a16="http://schemas.microsoft.com/office/drawing/2014/main" id="{5CAA3516-DFC1-2073-E51F-55A6867CE69A}"/>
              </a:ext>
            </a:extLst>
          </p:cNvPr>
          <p:cNvCxnSpPr>
            <a:cxnSpLocks/>
            <a:stCxn id="26" idx="3"/>
            <a:endCxn id="24" idx="1"/>
          </p:cNvCxnSpPr>
          <p:nvPr/>
        </p:nvCxnSpPr>
        <p:spPr bwMode="auto">
          <a:xfrm>
            <a:off x="963993" y="1321699"/>
            <a:ext cx="228612" cy="0"/>
          </a:xfrm>
          <a:prstGeom prst="straightConnector1">
            <a:avLst/>
          </a:prstGeom>
          <a:noFill/>
          <a:ln w="9525" cap="flat" cmpd="sng" algn="ctr">
            <a:solidFill>
              <a:schemeClr val="tx1"/>
            </a:solidFill>
            <a:prstDash val="solid"/>
            <a:round/>
            <a:headEnd type="none" w="med" len="med"/>
            <a:tailEnd type="triangle"/>
          </a:ln>
          <a:effectLst/>
        </p:spPr>
      </p:cxnSp>
      <p:cxnSp>
        <p:nvCxnSpPr>
          <p:cNvPr id="31" name="直線矢印コネクタ 30">
            <a:extLst>
              <a:ext uri="{FF2B5EF4-FFF2-40B4-BE49-F238E27FC236}">
                <a16:creationId xmlns:a16="http://schemas.microsoft.com/office/drawing/2014/main" id="{0EC0B4F0-4FF1-8056-8385-96880244B1EE}"/>
              </a:ext>
            </a:extLst>
          </p:cNvPr>
          <p:cNvCxnSpPr>
            <a:cxnSpLocks/>
            <a:stCxn id="24" idx="3"/>
          </p:cNvCxnSpPr>
          <p:nvPr/>
        </p:nvCxnSpPr>
        <p:spPr bwMode="auto">
          <a:xfrm flipV="1">
            <a:off x="1871589" y="1321698"/>
            <a:ext cx="537765" cy="1"/>
          </a:xfrm>
          <a:prstGeom prst="straightConnector1">
            <a:avLst/>
          </a:prstGeom>
          <a:noFill/>
          <a:ln w="9525" cap="flat" cmpd="sng" algn="ctr">
            <a:solidFill>
              <a:schemeClr val="tx1"/>
            </a:solidFill>
            <a:prstDash val="solid"/>
            <a:round/>
            <a:headEnd type="none" w="med" len="med"/>
            <a:tailEnd type="triangle"/>
          </a:ln>
          <a:effectLst/>
        </p:spPr>
      </p:cxnSp>
      <p:pic>
        <p:nvPicPr>
          <p:cNvPr id="36" name="図 35" descr="テキスト が含まれている画像&#10;&#10;AI によって生成されたコンテンツは間違っている可能性があります。">
            <a:extLst>
              <a:ext uri="{FF2B5EF4-FFF2-40B4-BE49-F238E27FC236}">
                <a16:creationId xmlns:a16="http://schemas.microsoft.com/office/drawing/2014/main" id="{777E8772-14C3-A5B3-20E2-A46023C3694F}"/>
              </a:ext>
            </a:extLst>
          </p:cNvPr>
          <p:cNvPicPr>
            <a:picLocks noChangeAspect="1"/>
          </p:cNvPicPr>
          <p:nvPr/>
        </p:nvPicPr>
        <p:blipFill>
          <a:blip r:embed="rId9"/>
          <a:stretch>
            <a:fillRect/>
          </a:stretch>
        </p:blipFill>
        <p:spPr>
          <a:xfrm>
            <a:off x="2417287" y="1063465"/>
            <a:ext cx="339587" cy="564509"/>
          </a:xfrm>
          <a:prstGeom prst="rect">
            <a:avLst/>
          </a:prstGeom>
        </p:spPr>
      </p:pic>
      <p:sp>
        <p:nvSpPr>
          <p:cNvPr id="38" name="テキスト ボックス 37">
            <a:extLst>
              <a:ext uri="{FF2B5EF4-FFF2-40B4-BE49-F238E27FC236}">
                <a16:creationId xmlns:a16="http://schemas.microsoft.com/office/drawing/2014/main" id="{C8227ACF-FF36-4891-CB8E-E402B5D6146E}"/>
              </a:ext>
            </a:extLst>
          </p:cNvPr>
          <p:cNvSpPr txBox="1"/>
          <p:nvPr/>
        </p:nvSpPr>
        <p:spPr>
          <a:xfrm>
            <a:off x="2169915" y="1661190"/>
            <a:ext cx="800219" cy="461665"/>
          </a:xfrm>
          <a:prstGeom prst="rect">
            <a:avLst/>
          </a:prstGeom>
          <a:noFill/>
        </p:spPr>
        <p:txBody>
          <a:bodyPr wrap="none" rtlCol="0">
            <a:spAutoFit/>
          </a:bodyPr>
          <a:lstStyle/>
          <a:p>
            <a:pPr algn="ctr"/>
            <a:r>
              <a:rPr kumimoji="1" lang="en-US" altLang="ja-JP" sz="1200" dirty="0">
                <a:latin typeface="Meiryo UI" panose="020B0604030504040204" pitchFamily="50" charset="-128"/>
                <a:ea typeface="Meiryo UI" panose="020B0604030504040204" pitchFamily="50" charset="-128"/>
              </a:rPr>
              <a:t>HPC</a:t>
            </a:r>
          </a:p>
          <a:p>
            <a:pPr algn="ctr"/>
            <a:r>
              <a:rPr lang="ja-JP" altLang="en-US" sz="1200">
                <a:solidFill>
                  <a:schemeClr val="tx1"/>
                </a:solidFill>
                <a:latin typeface="Meiryo UI" panose="020B0604030504040204" pitchFamily="50" charset="-128"/>
                <a:ea typeface="Meiryo UI" panose="020B0604030504040204" pitchFamily="50" charset="-128"/>
              </a:rPr>
              <a:t>（白金）</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pic>
        <p:nvPicPr>
          <p:cNvPr id="3075" name="Picture 1076">
            <a:extLst>
              <a:ext uri="{FF2B5EF4-FFF2-40B4-BE49-F238E27FC236}">
                <a16:creationId xmlns:a16="http://schemas.microsoft.com/office/drawing/2014/main" id="{E33A216D-D64B-7139-1F02-8ABFD6D2E3FF}"/>
              </a:ext>
            </a:extLst>
          </p:cNvPr>
          <p:cNvPicPr>
            <a:picLocks noChangeAspect="1"/>
          </p:cNvPicPr>
          <p:nvPr/>
        </p:nvPicPr>
        <p:blipFill>
          <a:blip r:embed="rId10"/>
          <a:srcRect l="75920" b="29664"/>
          <a:stretch>
            <a:fillRect/>
          </a:stretch>
        </p:blipFill>
        <p:spPr>
          <a:xfrm>
            <a:off x="10699861" y="3558076"/>
            <a:ext cx="1487201" cy="2846193"/>
          </a:xfrm>
          <a:prstGeom prst="rect">
            <a:avLst/>
          </a:prstGeom>
        </p:spPr>
      </p:pic>
      <p:grpSp>
        <p:nvGrpSpPr>
          <p:cNvPr id="3121" name="グループ化 3120">
            <a:extLst>
              <a:ext uri="{FF2B5EF4-FFF2-40B4-BE49-F238E27FC236}">
                <a16:creationId xmlns:a16="http://schemas.microsoft.com/office/drawing/2014/main" id="{85DCB3D9-4A6B-330F-F4C1-5E62EAF9B415}"/>
              </a:ext>
            </a:extLst>
          </p:cNvPr>
          <p:cNvGrpSpPr/>
          <p:nvPr/>
        </p:nvGrpSpPr>
        <p:grpSpPr>
          <a:xfrm>
            <a:off x="4405278" y="4260066"/>
            <a:ext cx="3134453" cy="865182"/>
            <a:chOff x="5032683" y="4135026"/>
            <a:chExt cx="2140874" cy="590931"/>
          </a:xfrm>
        </p:grpSpPr>
        <p:sp>
          <p:nvSpPr>
            <p:cNvPr id="3081" name="正方形/長方形 3080">
              <a:extLst>
                <a:ext uri="{FF2B5EF4-FFF2-40B4-BE49-F238E27FC236}">
                  <a16:creationId xmlns:a16="http://schemas.microsoft.com/office/drawing/2014/main" id="{C5E97212-5429-5BB2-43C7-58CBF948ADB4}"/>
                </a:ext>
              </a:extLst>
            </p:cNvPr>
            <p:cNvSpPr/>
            <p:nvPr/>
          </p:nvSpPr>
          <p:spPr bwMode="auto">
            <a:xfrm>
              <a:off x="5032683" y="4135026"/>
              <a:ext cx="2140874" cy="590931"/>
            </a:xfrm>
            <a:prstGeom prst="rect">
              <a:avLst/>
            </a:prstGeom>
            <a:noFill/>
            <a:ln w="9525">
              <a:solidFill>
                <a:schemeClr val="accent3"/>
              </a:solidFill>
              <a:miter lim="800000"/>
              <a:headEnd/>
              <a:tailEnd/>
            </a:ln>
            <a:effectLst/>
          </p:spPr>
          <p:txBody>
            <a:bodyPr wrap="none" rtlCol="0" anchor="ctr" anchorCtr="0">
              <a:noAutofit/>
            </a:bodyPr>
            <a:lstStyle/>
            <a:p>
              <a:pPr algn="ctr"/>
              <a:endParaRPr kumimoji="1" lang="en-US" altLang="ja-JP" sz="1600" dirty="0">
                <a:solidFill>
                  <a:schemeClr val="tx1"/>
                </a:solidFill>
                <a:latin typeface="Meiryo UI" panose="020B0604030504040204" pitchFamily="50" charset="-128"/>
                <a:ea typeface="Meiryo UI" panose="020B0604030504040204" pitchFamily="50" charset="-128"/>
              </a:endParaRPr>
            </a:p>
          </p:txBody>
        </p:sp>
        <p:pic>
          <p:nvPicPr>
            <p:cNvPr id="3083" name="Graphic 21">
              <a:extLst>
                <a:ext uri="{FF2B5EF4-FFF2-40B4-BE49-F238E27FC236}">
                  <a16:creationId xmlns:a16="http://schemas.microsoft.com/office/drawing/2014/main" id="{20F26FDB-C7B6-8D83-94EC-5AEC29E795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2393" y="4274837"/>
              <a:ext cx="1257769" cy="312274"/>
            </a:xfrm>
            <a:prstGeom prst="rect">
              <a:avLst/>
            </a:prstGeom>
          </p:spPr>
        </p:pic>
        <p:pic>
          <p:nvPicPr>
            <p:cNvPr id="3084" name="図 3083" descr="背景パターン&#10;&#10;AI 生成コンテンツは誤りを含む可能性があります。">
              <a:extLst>
                <a:ext uri="{FF2B5EF4-FFF2-40B4-BE49-F238E27FC236}">
                  <a16:creationId xmlns:a16="http://schemas.microsoft.com/office/drawing/2014/main" id="{B47C4DDA-089A-9F6A-C97C-B7C6E8968944}"/>
                </a:ext>
              </a:extLst>
            </p:cNvPr>
            <p:cNvPicPr>
              <a:picLocks noChangeAspect="1"/>
            </p:cNvPicPr>
            <p:nvPr/>
          </p:nvPicPr>
          <p:blipFill>
            <a:blip r:embed="rId13"/>
            <a:stretch>
              <a:fillRect/>
            </a:stretch>
          </p:blipFill>
          <p:spPr>
            <a:xfrm>
              <a:off x="5184259" y="4186421"/>
              <a:ext cx="419788" cy="518286"/>
            </a:xfrm>
            <a:prstGeom prst="rect">
              <a:avLst/>
            </a:prstGeom>
          </p:spPr>
        </p:pic>
      </p:grpSp>
      <p:pic>
        <p:nvPicPr>
          <p:cNvPr id="3091" name="Picture 8" descr="Ontologic | BWA-MEM">
            <a:extLst>
              <a:ext uri="{FF2B5EF4-FFF2-40B4-BE49-F238E27FC236}">
                <a16:creationId xmlns:a16="http://schemas.microsoft.com/office/drawing/2014/main" id="{697355AD-38C3-B19E-7D8C-6CC52F3343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594" y="1046234"/>
            <a:ext cx="850990" cy="85099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10" descr="Ontologic | SamTools">
            <a:extLst>
              <a:ext uri="{FF2B5EF4-FFF2-40B4-BE49-F238E27FC236}">
                <a16:creationId xmlns:a16="http://schemas.microsoft.com/office/drawing/2014/main" id="{FA24C2EC-4FEE-33E7-2B4F-A1D9AFB8A9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5126" y="1008501"/>
            <a:ext cx="911221" cy="911221"/>
          </a:xfrm>
          <a:prstGeom prst="rect">
            <a:avLst/>
          </a:prstGeom>
          <a:noFill/>
          <a:extLst>
            <a:ext uri="{909E8E84-426E-40DD-AFC4-6F175D3DCCD1}">
              <a14:hiddenFill xmlns:a14="http://schemas.microsoft.com/office/drawing/2010/main">
                <a:solidFill>
                  <a:srgbClr val="FFFFFF"/>
                </a:solidFill>
              </a14:hiddenFill>
            </a:ext>
          </a:extLst>
        </p:spPr>
      </p:pic>
      <p:sp>
        <p:nvSpPr>
          <p:cNvPr id="3093" name="テキスト ボックス 3092">
            <a:extLst>
              <a:ext uri="{FF2B5EF4-FFF2-40B4-BE49-F238E27FC236}">
                <a16:creationId xmlns:a16="http://schemas.microsoft.com/office/drawing/2014/main" id="{8E58659C-81B9-C0A5-FCD3-D707CF482667}"/>
              </a:ext>
            </a:extLst>
          </p:cNvPr>
          <p:cNvSpPr txBox="1"/>
          <p:nvPr/>
        </p:nvSpPr>
        <p:spPr>
          <a:xfrm>
            <a:off x="5500324" y="33492"/>
            <a:ext cx="1337226" cy="584775"/>
          </a:xfrm>
          <a:prstGeom prst="rect">
            <a:avLst/>
          </a:prstGeom>
          <a:noFill/>
        </p:spPr>
        <p:txBody>
          <a:bodyPr wrap="none" rtlCol="0">
            <a:spAutoFit/>
          </a:bodyPr>
          <a:lstStyle/>
          <a:p>
            <a:r>
              <a:rPr kumimoji="1" lang="en-US" altLang="ja-JP" sz="3200" dirty="0">
                <a:latin typeface="Hiragino Maru Gothic Pro W4" panose="020F0400000000000000" pitchFamily="34" charset="-128"/>
                <a:ea typeface="Hiragino Maru Gothic Pro W4" panose="020F0400000000000000" pitchFamily="34" charset="-128"/>
              </a:rPr>
              <a:t>PAST</a:t>
            </a:r>
            <a:endParaRPr kumimoji="1" lang="ja-JP" altLang="en-US" sz="3200">
              <a:latin typeface="Hiragino Maru Gothic Pro W4" panose="020F0400000000000000" pitchFamily="34" charset="-128"/>
              <a:ea typeface="Hiragino Maru Gothic Pro W4" panose="020F0400000000000000" pitchFamily="34" charset="-128"/>
            </a:endParaRPr>
          </a:p>
        </p:txBody>
      </p:sp>
      <p:sp>
        <p:nvSpPr>
          <p:cNvPr id="3094" name="テキスト ボックス 3093">
            <a:extLst>
              <a:ext uri="{FF2B5EF4-FFF2-40B4-BE49-F238E27FC236}">
                <a16:creationId xmlns:a16="http://schemas.microsoft.com/office/drawing/2014/main" id="{6EB51BFB-7477-E116-6C4B-4C00D8C80172}"/>
              </a:ext>
            </a:extLst>
          </p:cNvPr>
          <p:cNvSpPr txBox="1"/>
          <p:nvPr/>
        </p:nvSpPr>
        <p:spPr>
          <a:xfrm>
            <a:off x="2669669" y="2629465"/>
            <a:ext cx="7109639" cy="400110"/>
          </a:xfrm>
          <a:prstGeom prst="rect">
            <a:avLst/>
          </a:prstGeom>
          <a:noFill/>
        </p:spPr>
        <p:txBody>
          <a:bodyPr wrap="none" rtlCol="0">
            <a:spAutoFit/>
          </a:bodyPr>
          <a:lstStyle/>
          <a:p>
            <a:r>
              <a:rPr kumimoji="1" lang="ja-JP" altLang="en-US" sz="2000">
                <a:latin typeface="Hiragino Maru Gothic Pro W4" panose="020F0400000000000000" pitchFamily="34" charset="-128"/>
                <a:ea typeface="Hiragino Maru Gothic Pro W4" panose="020F0400000000000000" pitchFamily="34" charset="-128"/>
              </a:rPr>
              <a:t>限られた人材、限られた知性による労働集約的</a:t>
            </a:r>
            <a:r>
              <a:rPr lang="ja-JP" altLang="en-US" sz="2000">
                <a:latin typeface="Hiragino Maru Gothic Pro W4" panose="020F0400000000000000" pitchFamily="34" charset="-128"/>
                <a:ea typeface="Hiragino Maru Gothic Pro W4" panose="020F0400000000000000" pitchFamily="34" charset="-128"/>
              </a:rPr>
              <a:t>データ</a:t>
            </a:r>
            <a:r>
              <a:rPr kumimoji="1" lang="ja-JP" altLang="en-US" sz="2000">
                <a:latin typeface="Hiragino Maru Gothic Pro W4" panose="020F0400000000000000" pitchFamily="34" charset="-128"/>
                <a:ea typeface="Hiragino Maru Gothic Pro W4" panose="020F0400000000000000" pitchFamily="34" charset="-128"/>
              </a:rPr>
              <a:t>解析。</a:t>
            </a:r>
          </a:p>
        </p:txBody>
      </p:sp>
      <p:cxnSp>
        <p:nvCxnSpPr>
          <p:cNvPr id="3096" name="直線コネクタ 3095">
            <a:extLst>
              <a:ext uri="{FF2B5EF4-FFF2-40B4-BE49-F238E27FC236}">
                <a16:creationId xmlns:a16="http://schemas.microsoft.com/office/drawing/2014/main" id="{D31374EB-5B8D-9A6A-B634-6A2784FE6589}"/>
              </a:ext>
            </a:extLst>
          </p:cNvPr>
          <p:cNvCxnSpPr/>
          <p:nvPr/>
        </p:nvCxnSpPr>
        <p:spPr>
          <a:xfrm>
            <a:off x="2937686" y="3075708"/>
            <a:ext cx="6316628" cy="0"/>
          </a:xfrm>
          <a:prstGeom prst="line">
            <a:avLst/>
          </a:prstGeom>
        </p:spPr>
        <p:style>
          <a:lnRef idx="2">
            <a:schemeClr val="dk1"/>
          </a:lnRef>
          <a:fillRef idx="0">
            <a:schemeClr val="dk1"/>
          </a:fillRef>
          <a:effectRef idx="1">
            <a:schemeClr val="dk1"/>
          </a:effectRef>
          <a:fontRef idx="minor">
            <a:schemeClr val="tx1"/>
          </a:fontRef>
        </p:style>
      </p:cxnSp>
      <p:pic>
        <p:nvPicPr>
          <p:cNvPr id="3097" name="Picture 12" descr="体細胞コピー数変化イベントを調べるFACETSをワンライナーで実行するcnv_facets - macでインフォマティクス">
            <a:extLst>
              <a:ext uri="{FF2B5EF4-FFF2-40B4-BE49-F238E27FC236}">
                <a16:creationId xmlns:a16="http://schemas.microsoft.com/office/drawing/2014/main" id="{E9E664BB-18C3-DBDA-76B1-7539144F418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35889" y="1063779"/>
            <a:ext cx="850990" cy="855943"/>
          </a:xfrm>
          <a:prstGeom prst="rect">
            <a:avLst/>
          </a:prstGeom>
          <a:noFill/>
          <a:extLst>
            <a:ext uri="{909E8E84-426E-40DD-AFC4-6F175D3DCCD1}">
              <a14:hiddenFill xmlns:a14="http://schemas.microsoft.com/office/drawing/2010/main">
                <a:solidFill>
                  <a:srgbClr val="FFFFFF"/>
                </a:solidFill>
              </a14:hiddenFill>
            </a:ext>
          </a:extLst>
        </p:spPr>
      </p:pic>
      <p:sp>
        <p:nvSpPr>
          <p:cNvPr id="3098" name="テキスト ボックス 3097">
            <a:extLst>
              <a:ext uri="{FF2B5EF4-FFF2-40B4-BE49-F238E27FC236}">
                <a16:creationId xmlns:a16="http://schemas.microsoft.com/office/drawing/2014/main" id="{91828636-33D6-5D6E-8DAD-EBE19AC20476}"/>
              </a:ext>
            </a:extLst>
          </p:cNvPr>
          <p:cNvSpPr txBox="1"/>
          <p:nvPr/>
        </p:nvSpPr>
        <p:spPr>
          <a:xfrm>
            <a:off x="4085126" y="586694"/>
            <a:ext cx="1107996" cy="369332"/>
          </a:xfrm>
          <a:prstGeom prst="rect">
            <a:avLst/>
          </a:prstGeom>
          <a:solidFill>
            <a:schemeClr val="bg1"/>
          </a:solidFill>
          <a:ln>
            <a:solidFill>
              <a:schemeClr val="tx1"/>
            </a:solidFill>
          </a:ln>
        </p:spPr>
        <p:txBody>
          <a:bodyPr wrap="none" rtlCol="0">
            <a:spAutoFit/>
          </a:bodyPr>
          <a:lstStyle/>
          <a:p>
            <a:r>
              <a:rPr kumimoji="1" lang="ja-JP" altLang="en-US"/>
              <a:t>一次解析</a:t>
            </a:r>
          </a:p>
        </p:txBody>
      </p:sp>
      <p:pic>
        <p:nvPicPr>
          <p:cNvPr id="3101" name="グラフィックス 3100" descr="コンピューター 単色塗りつぶし">
            <a:extLst>
              <a:ext uri="{FF2B5EF4-FFF2-40B4-BE49-F238E27FC236}">
                <a16:creationId xmlns:a16="http://schemas.microsoft.com/office/drawing/2014/main" id="{6C6C280E-E02C-DFE6-FDAA-6CE39B7F5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140" y="935187"/>
            <a:ext cx="678984" cy="678984"/>
          </a:xfrm>
          <a:prstGeom prst="rect">
            <a:avLst/>
          </a:prstGeom>
        </p:spPr>
      </p:pic>
      <p:sp>
        <p:nvSpPr>
          <p:cNvPr id="3102" name="テキスト ボックス 3101">
            <a:extLst>
              <a:ext uri="{FF2B5EF4-FFF2-40B4-BE49-F238E27FC236}">
                <a16:creationId xmlns:a16="http://schemas.microsoft.com/office/drawing/2014/main" id="{D92B4AF9-60A3-6346-3CCB-1D072C113C0C}"/>
              </a:ext>
            </a:extLst>
          </p:cNvPr>
          <p:cNvSpPr txBox="1"/>
          <p:nvPr/>
        </p:nvSpPr>
        <p:spPr>
          <a:xfrm>
            <a:off x="6302806" y="1610634"/>
            <a:ext cx="870751" cy="276999"/>
          </a:xfrm>
          <a:prstGeom prst="rect">
            <a:avLst/>
          </a:prstGeom>
          <a:noFill/>
        </p:spPr>
        <p:txBody>
          <a:bodyPr wrap="non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ユーザ</a:t>
            </a:r>
            <a:r>
              <a:rPr lang="ja-JP" altLang="en-US" sz="1200" dirty="0">
                <a:solidFill>
                  <a:schemeClr val="tx1"/>
                </a:solidFill>
                <a:latin typeface="Meiryo UI" panose="020B0604030504040204" pitchFamily="50" charset="-128"/>
                <a:ea typeface="Meiryo UI" panose="020B0604030504040204" pitchFamily="50" charset="-128"/>
              </a:rPr>
              <a:t>端末</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3103" name="直線矢印コネクタ 3102">
            <a:extLst>
              <a:ext uri="{FF2B5EF4-FFF2-40B4-BE49-F238E27FC236}">
                <a16:creationId xmlns:a16="http://schemas.microsoft.com/office/drawing/2014/main" id="{BBF80328-9D35-EEC5-1A31-362DADADCAEC}"/>
              </a:ext>
            </a:extLst>
          </p:cNvPr>
          <p:cNvCxnSpPr>
            <a:cxnSpLocks/>
            <a:endCxn id="3101" idx="1"/>
          </p:cNvCxnSpPr>
          <p:nvPr/>
        </p:nvCxnSpPr>
        <p:spPr bwMode="auto">
          <a:xfrm>
            <a:off x="6200528" y="1274679"/>
            <a:ext cx="228612" cy="0"/>
          </a:xfrm>
          <a:prstGeom prst="straightConnector1">
            <a:avLst/>
          </a:prstGeom>
          <a:noFill/>
          <a:ln w="9525" cap="flat" cmpd="sng" algn="ctr">
            <a:solidFill>
              <a:schemeClr val="tx1"/>
            </a:solidFill>
            <a:prstDash val="solid"/>
            <a:round/>
            <a:headEnd type="none" w="med" len="med"/>
            <a:tailEnd type="triangle"/>
          </a:ln>
          <a:effectLst/>
        </p:spPr>
      </p:cxnSp>
      <p:sp>
        <p:nvSpPr>
          <p:cNvPr id="3104" name="角丸四角形 3103">
            <a:extLst>
              <a:ext uri="{FF2B5EF4-FFF2-40B4-BE49-F238E27FC236}">
                <a16:creationId xmlns:a16="http://schemas.microsoft.com/office/drawing/2014/main" id="{E41DA410-83B8-99C9-FADA-2C5C88267553}"/>
              </a:ext>
            </a:extLst>
          </p:cNvPr>
          <p:cNvSpPr/>
          <p:nvPr/>
        </p:nvSpPr>
        <p:spPr>
          <a:xfrm>
            <a:off x="7231590" y="797464"/>
            <a:ext cx="2790495" cy="1349909"/>
          </a:xfrm>
          <a:prstGeom prst="roundRect">
            <a:avLst>
              <a:gd name="adj" fmla="val 9629"/>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8" name="テキスト ボックス 3107">
            <a:extLst>
              <a:ext uri="{FF2B5EF4-FFF2-40B4-BE49-F238E27FC236}">
                <a16:creationId xmlns:a16="http://schemas.microsoft.com/office/drawing/2014/main" id="{4C4B0335-60BC-2347-4D5E-32AB22ECD881}"/>
              </a:ext>
            </a:extLst>
          </p:cNvPr>
          <p:cNvSpPr txBox="1"/>
          <p:nvPr/>
        </p:nvSpPr>
        <p:spPr>
          <a:xfrm>
            <a:off x="8094396" y="619863"/>
            <a:ext cx="1107996" cy="369332"/>
          </a:xfrm>
          <a:prstGeom prst="rect">
            <a:avLst/>
          </a:prstGeom>
          <a:solidFill>
            <a:schemeClr val="bg1"/>
          </a:solidFill>
          <a:ln>
            <a:solidFill>
              <a:schemeClr val="tx1"/>
            </a:solidFill>
          </a:ln>
        </p:spPr>
        <p:txBody>
          <a:bodyPr wrap="none" rtlCol="0">
            <a:spAutoFit/>
          </a:bodyPr>
          <a:lstStyle/>
          <a:p>
            <a:r>
              <a:rPr kumimoji="1" lang="ja-JP" altLang="en-US"/>
              <a:t>二次解析</a:t>
            </a:r>
          </a:p>
        </p:txBody>
      </p:sp>
      <p:sp>
        <p:nvSpPr>
          <p:cNvPr id="3109" name="テキスト ボックス 3108">
            <a:extLst>
              <a:ext uri="{FF2B5EF4-FFF2-40B4-BE49-F238E27FC236}">
                <a16:creationId xmlns:a16="http://schemas.microsoft.com/office/drawing/2014/main" id="{6833EE87-BB5C-617F-65BE-DD6B94E0A6E5}"/>
              </a:ext>
            </a:extLst>
          </p:cNvPr>
          <p:cNvSpPr txBox="1"/>
          <p:nvPr/>
        </p:nvSpPr>
        <p:spPr>
          <a:xfrm>
            <a:off x="4864620" y="6291761"/>
            <a:ext cx="2258952" cy="584775"/>
          </a:xfrm>
          <a:prstGeom prst="rect">
            <a:avLst/>
          </a:prstGeom>
          <a:noFill/>
        </p:spPr>
        <p:txBody>
          <a:bodyPr wrap="none" rtlCol="0">
            <a:spAutoFit/>
          </a:bodyPr>
          <a:lstStyle/>
          <a:p>
            <a:r>
              <a:rPr kumimoji="1" lang="en-US" altLang="ja-JP" sz="3200" dirty="0">
                <a:latin typeface="Hiragino Maru Gothic Pro W4" panose="020F0400000000000000" pitchFamily="34" charset="-128"/>
                <a:ea typeface="Hiragino Maru Gothic Pro W4" panose="020F0400000000000000" pitchFamily="34" charset="-128"/>
              </a:rPr>
              <a:t>CURRENT</a:t>
            </a:r>
            <a:endParaRPr kumimoji="1" lang="ja-JP" altLang="en-US" sz="3200">
              <a:latin typeface="Hiragino Maru Gothic Pro W4" panose="020F0400000000000000" pitchFamily="34" charset="-128"/>
              <a:ea typeface="Hiragino Maru Gothic Pro W4" panose="020F0400000000000000" pitchFamily="34" charset="-128"/>
            </a:endParaRPr>
          </a:p>
        </p:txBody>
      </p:sp>
      <p:pic>
        <p:nvPicPr>
          <p:cNvPr id="3088" name="Picture 6" descr="Thumbnail Image A schematic diagram showing the evolution of a bioinformatics workflow. The top half represents the past state: fragmented tools, manual processes, and lack of containerization. It includes icons or symbols for separate tools like BWA, SAMtools, and manual scripting, with arrows showing complex and error-prone connections. The bottom half represents the improved current state: integrated workflow using Apptainer containers, automation, and streamlined data flow. It includes symbols for Apptainer, Ubuntu, and a unified pipeline with clean, efficient arrows. The style should be clean, professional, and suitable for scientific presentation.">
            <a:extLst>
              <a:ext uri="{FF2B5EF4-FFF2-40B4-BE49-F238E27FC236}">
                <a16:creationId xmlns:a16="http://schemas.microsoft.com/office/drawing/2014/main" id="{82ED525F-3F9A-2248-450E-E56FE4486CF9}"/>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13000"/>
                    </a14:imgEffect>
                  </a14:imgLayer>
                </a14:imgProps>
              </a:ext>
              <a:ext uri="{28A0092B-C50C-407E-A947-70E740481C1C}">
                <a14:useLocalDpi xmlns:a14="http://schemas.microsoft.com/office/drawing/2010/main" val="0"/>
              </a:ext>
            </a:extLst>
          </a:blip>
          <a:srcRect l="73528" t="8861" r="5296" b="72622"/>
          <a:stretch>
            <a:fillRect/>
          </a:stretch>
        </p:blipFill>
        <p:spPr bwMode="auto">
          <a:xfrm>
            <a:off x="8772064" y="1019771"/>
            <a:ext cx="964500" cy="843379"/>
          </a:xfrm>
          <a:prstGeom prst="rect">
            <a:avLst/>
          </a:prstGeom>
          <a:noFill/>
          <a:extLst>
            <a:ext uri="{909E8E84-426E-40DD-AFC4-6F175D3DCCD1}">
              <a14:hiddenFill xmlns:a14="http://schemas.microsoft.com/office/drawing/2010/main">
                <a:solidFill>
                  <a:srgbClr val="FFFFFF"/>
                </a:solidFill>
              </a14:hiddenFill>
            </a:ext>
          </a:extLst>
        </p:spPr>
      </p:pic>
      <p:sp>
        <p:nvSpPr>
          <p:cNvPr id="3115" name="AutoShape 16" descr="Thumbnail Image A very simple black and white illustration of a doctor with a puzzled or questioning expression, suitable for scientific or medical presentation. The doctor should be depicted in a minimalistic style, with a stethoscope and a thoughtful pose (e.g., hand on chin or raised eyebrow). The background should be transparent, and the image should be in PNG format.">
            <a:extLst>
              <a:ext uri="{FF2B5EF4-FFF2-40B4-BE49-F238E27FC236}">
                <a16:creationId xmlns:a16="http://schemas.microsoft.com/office/drawing/2014/main" id="{291607A6-A537-4445-86BF-630C47528B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18" name="テキスト ボックス 3117">
            <a:extLst>
              <a:ext uri="{FF2B5EF4-FFF2-40B4-BE49-F238E27FC236}">
                <a16:creationId xmlns:a16="http://schemas.microsoft.com/office/drawing/2014/main" id="{26720B83-3047-C2A3-8893-A38CAD249A4F}"/>
              </a:ext>
            </a:extLst>
          </p:cNvPr>
          <p:cNvSpPr txBox="1"/>
          <p:nvPr/>
        </p:nvSpPr>
        <p:spPr>
          <a:xfrm>
            <a:off x="7097737" y="1891066"/>
            <a:ext cx="3043058" cy="276999"/>
          </a:xfrm>
          <a:prstGeom prst="rect">
            <a:avLst/>
          </a:prstGeom>
          <a:noFill/>
        </p:spPr>
        <p:txBody>
          <a:bodyPr wrap="square" rtlCol="0">
            <a:spAutoFit/>
          </a:bodyPr>
          <a:lstStyle/>
          <a:p>
            <a:pPr algn="ctr"/>
            <a:r>
              <a:rPr lang="ja-JP" altLang="en-US" sz="1200">
                <a:solidFill>
                  <a:schemeClr val="tx1"/>
                </a:solidFill>
                <a:latin typeface="Meiryo UI" panose="020B0604030504040204" pitchFamily="50" charset="-128"/>
                <a:ea typeface="Meiryo UI" panose="020B0604030504040204" pitchFamily="50" charset="-128"/>
              </a:rPr>
              <a:t>臨床的疑問に基づく</a:t>
            </a:r>
            <a:r>
              <a:rPr lang="en-US" altLang="ja-JP" sz="1200" dirty="0">
                <a:solidFill>
                  <a:schemeClr val="tx1"/>
                </a:solidFill>
                <a:latin typeface="Meiryo UI" panose="020B0604030504040204" pitchFamily="50" charset="-128"/>
                <a:ea typeface="Meiryo UI" panose="020B0604030504040204" pitchFamily="50" charset="-128"/>
              </a:rPr>
              <a:t>Manual scripting</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
        <p:nvSpPr>
          <p:cNvPr id="3086" name="テキスト ボックス 3085">
            <a:extLst>
              <a:ext uri="{FF2B5EF4-FFF2-40B4-BE49-F238E27FC236}">
                <a16:creationId xmlns:a16="http://schemas.microsoft.com/office/drawing/2014/main" id="{22FB1696-9164-1D65-123F-9FFEB039EE3D}"/>
              </a:ext>
            </a:extLst>
          </p:cNvPr>
          <p:cNvSpPr txBox="1"/>
          <p:nvPr/>
        </p:nvSpPr>
        <p:spPr>
          <a:xfrm>
            <a:off x="2374466" y="4156899"/>
            <a:ext cx="1481496" cy="584775"/>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C-CAT</a:t>
            </a:r>
          </a:p>
        </p:txBody>
      </p:sp>
      <p:sp>
        <p:nvSpPr>
          <p:cNvPr id="3124" name="テキスト ボックス 3123">
            <a:extLst>
              <a:ext uri="{FF2B5EF4-FFF2-40B4-BE49-F238E27FC236}">
                <a16:creationId xmlns:a16="http://schemas.microsoft.com/office/drawing/2014/main" id="{5C552F73-D62F-361C-AE65-DD82F28FF37E}"/>
              </a:ext>
            </a:extLst>
          </p:cNvPr>
          <p:cNvSpPr txBox="1"/>
          <p:nvPr/>
        </p:nvSpPr>
        <p:spPr>
          <a:xfrm>
            <a:off x="1400994" y="3168555"/>
            <a:ext cx="9674443" cy="400110"/>
          </a:xfrm>
          <a:prstGeom prst="rect">
            <a:avLst/>
          </a:prstGeom>
          <a:noFill/>
        </p:spPr>
        <p:txBody>
          <a:bodyPr wrap="none" rtlCol="0">
            <a:spAutoFit/>
          </a:bodyPr>
          <a:lstStyle/>
          <a:p>
            <a:r>
              <a:rPr lang="ja-JP" altLang="en-US" sz="2000">
                <a:latin typeface="Hiragino Maru Gothic Pro W4" panose="020F0400000000000000" pitchFamily="34" charset="-128"/>
                <a:ea typeface="Hiragino Maru Gothic Pro W4" panose="020F0400000000000000" pitchFamily="34" charset="-128"/>
              </a:rPr>
              <a:t>ビッグデータ</a:t>
            </a:r>
            <a:r>
              <a:rPr kumimoji="1" lang="ja-JP" altLang="en-US" sz="2000">
                <a:latin typeface="Hiragino Maru Gothic Pro W4" panose="020F0400000000000000" pitchFamily="34" charset="-128"/>
                <a:ea typeface="Hiragino Maru Gothic Pro W4" panose="020F0400000000000000" pitchFamily="34" charset="-128"/>
              </a:rPr>
              <a:t>解析が臨床医の手に。ノーコードで医学的知見を直接活かす時代へ。</a:t>
            </a:r>
          </a:p>
        </p:txBody>
      </p:sp>
      <p:pic>
        <p:nvPicPr>
          <p:cNvPr id="3127" name="図 3126">
            <a:extLst>
              <a:ext uri="{FF2B5EF4-FFF2-40B4-BE49-F238E27FC236}">
                <a16:creationId xmlns:a16="http://schemas.microsoft.com/office/drawing/2014/main" id="{D22FA407-34C5-0DB3-8CEB-37BD41C82F67}"/>
              </a:ext>
            </a:extLst>
          </p:cNvPr>
          <p:cNvPicPr>
            <a:picLocks noChangeAspect="1"/>
          </p:cNvPicPr>
          <p:nvPr/>
        </p:nvPicPr>
        <p:blipFill>
          <a:blip r:embed="rId19"/>
          <a:stretch>
            <a:fillRect/>
          </a:stretch>
        </p:blipFill>
        <p:spPr>
          <a:xfrm>
            <a:off x="8089047" y="4938654"/>
            <a:ext cx="2458905" cy="1476777"/>
          </a:xfrm>
          <a:prstGeom prst="rect">
            <a:avLst/>
          </a:prstGeom>
        </p:spPr>
      </p:pic>
      <p:pic>
        <p:nvPicPr>
          <p:cNvPr id="3128" name="図 3127">
            <a:extLst>
              <a:ext uri="{FF2B5EF4-FFF2-40B4-BE49-F238E27FC236}">
                <a16:creationId xmlns:a16="http://schemas.microsoft.com/office/drawing/2014/main" id="{B0B7CD8D-0A16-7A72-5B21-A5E074E14812}"/>
              </a:ext>
            </a:extLst>
          </p:cNvPr>
          <p:cNvPicPr>
            <a:picLocks noChangeAspect="1"/>
          </p:cNvPicPr>
          <p:nvPr/>
        </p:nvPicPr>
        <p:blipFill>
          <a:blip r:embed="rId20"/>
          <a:srcRect l="3613" b="4771"/>
          <a:stretch>
            <a:fillRect/>
          </a:stretch>
        </p:blipFill>
        <p:spPr>
          <a:xfrm>
            <a:off x="9318500" y="3590328"/>
            <a:ext cx="1407170" cy="1303212"/>
          </a:xfrm>
          <a:prstGeom prst="rect">
            <a:avLst/>
          </a:prstGeom>
        </p:spPr>
      </p:pic>
      <p:pic>
        <p:nvPicPr>
          <p:cNvPr id="3130" name="図 3129">
            <a:extLst>
              <a:ext uri="{FF2B5EF4-FFF2-40B4-BE49-F238E27FC236}">
                <a16:creationId xmlns:a16="http://schemas.microsoft.com/office/drawing/2014/main" id="{4DFBCEF0-1114-EC87-F7C4-82508DEDE5D7}"/>
              </a:ext>
            </a:extLst>
          </p:cNvPr>
          <p:cNvPicPr>
            <a:picLocks noChangeAspect="1"/>
          </p:cNvPicPr>
          <p:nvPr/>
        </p:nvPicPr>
        <p:blipFill>
          <a:blip r:embed="rId21"/>
          <a:srcRect b="16017"/>
          <a:stretch>
            <a:fillRect/>
          </a:stretch>
        </p:blipFill>
        <p:spPr>
          <a:xfrm>
            <a:off x="7592981" y="3620953"/>
            <a:ext cx="1643992" cy="1250924"/>
          </a:xfrm>
          <a:prstGeom prst="rect">
            <a:avLst/>
          </a:prstGeom>
        </p:spPr>
      </p:pic>
      <p:sp>
        <p:nvSpPr>
          <p:cNvPr id="6" name="スライド番号プレースホルダー 2">
            <a:extLst>
              <a:ext uri="{FF2B5EF4-FFF2-40B4-BE49-F238E27FC236}">
                <a16:creationId xmlns:a16="http://schemas.microsoft.com/office/drawing/2014/main" id="{37C8D994-CC3A-B273-DB15-F1B6C81A748A}"/>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14" name="テキスト ボックス 13">
            <a:extLst>
              <a:ext uri="{FF2B5EF4-FFF2-40B4-BE49-F238E27FC236}">
                <a16:creationId xmlns:a16="http://schemas.microsoft.com/office/drawing/2014/main" id="{00897DE1-0432-B4DC-E307-5C3AD4BDE10B}"/>
              </a:ext>
            </a:extLst>
          </p:cNvPr>
          <p:cNvSpPr txBox="1"/>
          <p:nvPr/>
        </p:nvSpPr>
        <p:spPr>
          <a:xfrm>
            <a:off x="2570024" y="4768063"/>
            <a:ext cx="1160895" cy="584775"/>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WGS</a:t>
            </a:r>
          </a:p>
        </p:txBody>
      </p:sp>
      <p:sp>
        <p:nvSpPr>
          <p:cNvPr id="16" name="テキスト ボックス 15">
            <a:extLst>
              <a:ext uri="{FF2B5EF4-FFF2-40B4-BE49-F238E27FC236}">
                <a16:creationId xmlns:a16="http://schemas.microsoft.com/office/drawing/2014/main" id="{04C5E19B-EFD6-B9A0-3A6E-F886068781B7}"/>
              </a:ext>
            </a:extLst>
          </p:cNvPr>
          <p:cNvSpPr txBox="1"/>
          <p:nvPr/>
        </p:nvSpPr>
        <p:spPr>
          <a:xfrm>
            <a:off x="1336152" y="5269900"/>
            <a:ext cx="5038559" cy="1077218"/>
          </a:xfrm>
          <a:prstGeom prst="rect">
            <a:avLst/>
          </a:prstGeom>
          <a:noFill/>
        </p:spPr>
        <p:txBody>
          <a:bodyPr wrap="none" rtlCol="0">
            <a:spAutoFit/>
          </a:bodyPr>
          <a:lstStyle/>
          <a:p>
            <a:r>
              <a:rPr lang="en-AU" altLang="ja-JP" sz="3200" b="1" dirty="0">
                <a:latin typeface="Yuppy SC" panose="020F0603040207020204" pitchFamily="34" charset="-122"/>
                <a:ea typeface="Yuppy SC" panose="020F0603040207020204" pitchFamily="34" charset="-122"/>
                <a:cs typeface="Yuppy SC" panose="020F0603040207020204" pitchFamily="34" charset="-122"/>
              </a:rPr>
              <a:t>Other data sources</a:t>
            </a:r>
          </a:p>
          <a:p>
            <a:r>
              <a:rPr lang="en-US" altLang="ja-JP" sz="3200" b="1" dirty="0">
                <a:latin typeface="Yuppy SC" panose="020F0603040207020204" pitchFamily="34" charset="-122"/>
                <a:ea typeface="Yuppy SC" panose="020F0603040207020204" pitchFamily="34" charset="-122"/>
                <a:cs typeface="Yuppy SC" panose="020F0603040207020204" pitchFamily="34" charset="-122"/>
              </a:rPr>
              <a:t>JOANR/</a:t>
            </a:r>
            <a:r>
              <a:rPr lang="ja-JP" altLang="en-US" sz="3200" b="1">
                <a:latin typeface="Yuppy SC" panose="020F0603040207020204" pitchFamily="34" charset="-122"/>
                <a:ea typeface="Yuppy SC" panose="020F0603040207020204" pitchFamily="34" charset="-122"/>
                <a:cs typeface="Yuppy SC" panose="020F0603040207020204" pitchFamily="34" charset="-122"/>
              </a:rPr>
              <a:t>骨軟部腫瘍登録等</a:t>
            </a:r>
            <a:endParaRPr lang="en-AU" altLang="ja-JP" sz="3200" b="1" dirty="0">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4264988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9FD3-3A99-9628-3A37-8A797A176DF9}"/>
            </a:ext>
          </a:extLst>
        </p:cNvPr>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837D56C5-D1BB-C22B-4CA5-301FF82278C1}"/>
              </a:ext>
            </a:extLst>
          </p:cNvPr>
          <p:cNvSpPr>
            <a:spLocks noGrp="1"/>
          </p:cNvSpPr>
          <p:nvPr>
            <p:ph type="sldNum" sz="quarter" idx="12"/>
          </p:nvPr>
        </p:nvSpPr>
        <p:spPr>
          <a:xfrm>
            <a:off x="11520000" y="6518532"/>
            <a:ext cx="517634" cy="365125"/>
          </a:xfrm>
        </p:spPr>
        <p:txBody>
          <a:bodyPr/>
          <a:lstStyle/>
          <a:p>
            <a:fld id="{5B1CBFC8-6C5E-6342-AD79-951C370F4C2C}" type="slidenum">
              <a:rPr lang="en-JP" smtClean="0"/>
              <a:t>26</a:t>
            </a:fld>
            <a:endParaRPr lang="en-JP"/>
          </a:p>
        </p:txBody>
      </p:sp>
      <p:sp>
        <p:nvSpPr>
          <p:cNvPr id="7" name="TextBox 6">
            <a:extLst>
              <a:ext uri="{FF2B5EF4-FFF2-40B4-BE49-F238E27FC236}">
                <a16:creationId xmlns:a16="http://schemas.microsoft.com/office/drawing/2014/main" id="{845BECAB-8204-B383-4BD6-226200AB1B3A}"/>
              </a:ext>
            </a:extLst>
          </p:cNvPr>
          <p:cNvSpPr txBox="1"/>
          <p:nvPr/>
        </p:nvSpPr>
        <p:spPr>
          <a:xfrm>
            <a:off x="1341516" y="990828"/>
            <a:ext cx="9666429" cy="369332"/>
          </a:xfrm>
          <a:prstGeom prst="rect">
            <a:avLst/>
          </a:prstGeom>
          <a:noFill/>
        </p:spPr>
        <p:txBody>
          <a:bodyPr wrap="none" rtlCol="0">
            <a:spAutoFit/>
          </a:bodyPr>
          <a:lstStyle/>
          <a:p>
            <a:r>
              <a:rPr lang="en-JP"/>
              <a:t>・</a:t>
            </a:r>
            <a:r>
              <a:rPr lang="en-AU" dirty="0"/>
              <a:t>C-</a:t>
            </a:r>
            <a:r>
              <a:rPr lang="en-AU" dirty="0" err="1"/>
              <a:t>CATは</a:t>
            </a:r>
            <a:r>
              <a:rPr lang="en-JP"/>
              <a:t>世界に類をみない</a:t>
            </a:r>
            <a:r>
              <a:rPr lang="en-JP" dirty="0"/>
              <a:t>、薬剤奏効性情報と遺伝子変異情報を含む画期的データベース</a:t>
            </a:r>
          </a:p>
        </p:txBody>
      </p:sp>
      <p:sp>
        <p:nvSpPr>
          <p:cNvPr id="15" name="TextBox 14">
            <a:extLst>
              <a:ext uri="{FF2B5EF4-FFF2-40B4-BE49-F238E27FC236}">
                <a16:creationId xmlns:a16="http://schemas.microsoft.com/office/drawing/2014/main" id="{E029AEF8-DFAA-9E09-022D-3234150622B0}"/>
              </a:ext>
            </a:extLst>
          </p:cNvPr>
          <p:cNvSpPr txBox="1"/>
          <p:nvPr/>
        </p:nvSpPr>
        <p:spPr>
          <a:xfrm>
            <a:off x="1341516" y="1462206"/>
            <a:ext cx="7340471" cy="369332"/>
          </a:xfrm>
          <a:prstGeom prst="rect">
            <a:avLst/>
          </a:prstGeom>
          <a:noFill/>
        </p:spPr>
        <p:txBody>
          <a:bodyPr wrap="none" rtlCol="0">
            <a:spAutoFit/>
          </a:bodyPr>
          <a:lstStyle/>
          <a:p>
            <a:r>
              <a:rPr lang="en-JP"/>
              <a:t>・倫理審査</a:t>
            </a:r>
            <a:r>
              <a:rPr lang="ja-JP" altLang="en-US"/>
              <a:t>を受けて</a:t>
            </a:r>
            <a:r>
              <a:rPr lang="en-JP"/>
              <a:t>データを入手し</a:t>
            </a:r>
            <a:r>
              <a:rPr lang="ja-JP" altLang="en-US"/>
              <a:t>なくてはいけないことがネック</a:t>
            </a:r>
            <a:endParaRPr lang="en-JP" dirty="0"/>
          </a:p>
        </p:txBody>
      </p:sp>
      <p:sp>
        <p:nvSpPr>
          <p:cNvPr id="16" name="TextBox 15">
            <a:extLst>
              <a:ext uri="{FF2B5EF4-FFF2-40B4-BE49-F238E27FC236}">
                <a16:creationId xmlns:a16="http://schemas.microsoft.com/office/drawing/2014/main" id="{C2DB1377-6A95-AE43-56FD-4C3FF2021AFD}"/>
              </a:ext>
            </a:extLst>
          </p:cNvPr>
          <p:cNvSpPr txBox="1"/>
          <p:nvPr/>
        </p:nvSpPr>
        <p:spPr>
          <a:xfrm>
            <a:off x="1341517" y="1951872"/>
            <a:ext cx="9769021" cy="369332"/>
          </a:xfrm>
          <a:prstGeom prst="rect">
            <a:avLst/>
          </a:prstGeom>
          <a:noFill/>
        </p:spPr>
        <p:txBody>
          <a:bodyPr wrap="none" rtlCol="0">
            <a:spAutoFit/>
          </a:bodyPr>
          <a:lstStyle/>
          <a:p>
            <a:r>
              <a:rPr lang="en-JP"/>
              <a:t>・</a:t>
            </a:r>
            <a:r>
              <a:rPr lang="en-US" altLang="ja-JP" dirty="0"/>
              <a:t>2026</a:t>
            </a:r>
            <a:r>
              <a:rPr lang="ja-JP" altLang="en-US"/>
              <a:t>年</a:t>
            </a:r>
            <a:r>
              <a:rPr lang="en-US" altLang="ja-JP" dirty="0"/>
              <a:t>4</a:t>
            </a:r>
            <a:r>
              <a:rPr lang="ja-JP" altLang="en-US"/>
              <a:t>月以降はがんゲノム診療拠点病院からは自由に</a:t>
            </a:r>
            <a:r>
              <a:rPr lang="en-US" altLang="ja-JP" dirty="0"/>
              <a:t>FELIS</a:t>
            </a:r>
            <a:r>
              <a:rPr lang="ja-JP" altLang="en-US"/>
              <a:t>で実データでの解析が可能に</a:t>
            </a:r>
            <a:endParaRPr lang="en-JP" dirty="0"/>
          </a:p>
        </p:txBody>
      </p:sp>
      <p:sp>
        <p:nvSpPr>
          <p:cNvPr id="17" name="TextBox 16">
            <a:extLst>
              <a:ext uri="{FF2B5EF4-FFF2-40B4-BE49-F238E27FC236}">
                <a16:creationId xmlns:a16="http://schemas.microsoft.com/office/drawing/2014/main" id="{AF40D96C-96D0-8929-4012-7D9543A61F30}"/>
              </a:ext>
            </a:extLst>
          </p:cNvPr>
          <p:cNvSpPr txBox="1"/>
          <p:nvPr/>
        </p:nvSpPr>
        <p:spPr>
          <a:xfrm>
            <a:off x="1341517" y="2450682"/>
            <a:ext cx="8356775" cy="369332"/>
          </a:xfrm>
          <a:prstGeom prst="rect">
            <a:avLst/>
          </a:prstGeom>
          <a:noFill/>
        </p:spPr>
        <p:txBody>
          <a:bodyPr wrap="none" rtlCol="0">
            <a:spAutoFit/>
          </a:bodyPr>
          <a:lstStyle/>
          <a:p>
            <a:r>
              <a:rPr lang="en-JP" altLang="ja-JP"/>
              <a:t>・FELISを使</a:t>
            </a:r>
            <a:r>
              <a:rPr lang="ja-JP" altLang="en-US"/>
              <a:t>うことで、</a:t>
            </a:r>
            <a:r>
              <a:rPr lang="en-JP" altLang="ja-JP"/>
              <a:t>日常</a:t>
            </a:r>
            <a:r>
              <a:rPr lang="ja-JP" altLang="en-US"/>
              <a:t>診療における</a:t>
            </a:r>
            <a:r>
              <a:rPr lang="en-AU" altLang="ja-JP" dirty="0"/>
              <a:t>Clinical question</a:t>
            </a:r>
            <a:r>
              <a:rPr lang="en-JP" altLang="ja-JP"/>
              <a:t>を</a:t>
            </a:r>
            <a:r>
              <a:rPr lang="ja-JP" altLang="en-US"/>
              <a:t>研究に繋げられる</a:t>
            </a:r>
            <a:endParaRPr lang="en-JP" altLang="ja-JP" dirty="0"/>
          </a:p>
        </p:txBody>
      </p:sp>
      <p:sp>
        <p:nvSpPr>
          <p:cNvPr id="18" name="TextBox 17">
            <a:extLst>
              <a:ext uri="{FF2B5EF4-FFF2-40B4-BE49-F238E27FC236}">
                <a16:creationId xmlns:a16="http://schemas.microsoft.com/office/drawing/2014/main" id="{02FDDDF3-B1FE-66BE-B242-E9749CD3CBB5}"/>
              </a:ext>
            </a:extLst>
          </p:cNvPr>
          <p:cNvSpPr txBox="1"/>
          <p:nvPr/>
        </p:nvSpPr>
        <p:spPr>
          <a:xfrm>
            <a:off x="1341517" y="2894628"/>
            <a:ext cx="5262979" cy="369332"/>
          </a:xfrm>
          <a:prstGeom prst="rect">
            <a:avLst/>
          </a:prstGeom>
          <a:noFill/>
        </p:spPr>
        <p:txBody>
          <a:bodyPr wrap="none" rtlCol="0">
            <a:spAutoFit/>
          </a:bodyPr>
          <a:lstStyle/>
          <a:p>
            <a:r>
              <a:rPr lang="en-JP"/>
              <a:t>・</a:t>
            </a:r>
            <a:r>
              <a:rPr lang="ja-JP" altLang="en-US"/>
              <a:t>前向き研究では困難な臨床に即した研究が可能</a:t>
            </a:r>
            <a:endParaRPr lang="en-JP" dirty="0"/>
          </a:p>
        </p:txBody>
      </p:sp>
      <p:sp>
        <p:nvSpPr>
          <p:cNvPr id="4" name="タイトル 1">
            <a:extLst>
              <a:ext uri="{FF2B5EF4-FFF2-40B4-BE49-F238E27FC236}">
                <a16:creationId xmlns:a16="http://schemas.microsoft.com/office/drawing/2014/main" id="{B71A9C57-6042-B533-E81A-25CFCB31B711}"/>
              </a:ext>
            </a:extLst>
          </p:cNvPr>
          <p:cNvSpPr txBox="1">
            <a:spLocks/>
          </p:cNvSpPr>
          <p:nvPr/>
        </p:nvSpPr>
        <p:spPr>
          <a:xfrm>
            <a:off x="272492" y="60036"/>
            <a:ext cx="11576944"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まとめ</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76C6AA15-6766-CDB0-49CF-7CDAA0BFDB66}"/>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10" name="Picture 4" descr="A qr code with a cartoon cat&#10;&#10;Description automatically generated">
            <a:extLst>
              <a:ext uri="{FF2B5EF4-FFF2-40B4-BE49-F238E27FC236}">
                <a16:creationId xmlns:a16="http://schemas.microsoft.com/office/drawing/2014/main" id="{075AF8BB-64C1-AAA2-ED83-F0883CAD98A8}"/>
              </a:ext>
            </a:extLst>
          </p:cNvPr>
          <p:cNvPicPr>
            <a:picLocks noChangeAspect="1"/>
          </p:cNvPicPr>
          <p:nvPr/>
        </p:nvPicPr>
        <p:blipFill>
          <a:blip r:embed="rId2"/>
          <a:stretch>
            <a:fillRect/>
          </a:stretch>
        </p:blipFill>
        <p:spPr>
          <a:xfrm>
            <a:off x="7369100" y="3867102"/>
            <a:ext cx="2625773" cy="2625773"/>
          </a:xfrm>
          <a:prstGeom prst="rect">
            <a:avLst/>
          </a:prstGeom>
        </p:spPr>
      </p:pic>
      <p:sp>
        <p:nvSpPr>
          <p:cNvPr id="12" name="TextBox 17">
            <a:extLst>
              <a:ext uri="{FF2B5EF4-FFF2-40B4-BE49-F238E27FC236}">
                <a16:creationId xmlns:a16="http://schemas.microsoft.com/office/drawing/2014/main" id="{571B267D-FF62-D4C3-EACB-4EE14A214E99}"/>
              </a:ext>
            </a:extLst>
          </p:cNvPr>
          <p:cNvSpPr txBox="1"/>
          <p:nvPr/>
        </p:nvSpPr>
        <p:spPr>
          <a:xfrm>
            <a:off x="1341516" y="3348491"/>
            <a:ext cx="6417141" cy="369332"/>
          </a:xfrm>
          <a:prstGeom prst="rect">
            <a:avLst/>
          </a:prstGeom>
          <a:noFill/>
        </p:spPr>
        <p:txBody>
          <a:bodyPr wrap="none" rtlCol="0">
            <a:spAutoFit/>
          </a:bodyPr>
          <a:lstStyle/>
          <a:p>
            <a:r>
              <a:rPr lang="en-JP"/>
              <a:t>・</a:t>
            </a:r>
            <a:r>
              <a:rPr lang="ja-JP" altLang="en-US"/>
              <a:t>リアルワールドデータの抱えるバイアスへの対処は慎重に</a:t>
            </a:r>
            <a:endParaRPr lang="en-JP" dirty="0"/>
          </a:p>
        </p:txBody>
      </p:sp>
      <p:pic>
        <p:nvPicPr>
          <p:cNvPr id="13" name="図 12" descr="グラフィカル ユーザー インターフェイス&#10;&#10;AI 生成コンテンツは誤りを含む可能性があります。">
            <a:extLst>
              <a:ext uri="{FF2B5EF4-FFF2-40B4-BE49-F238E27FC236}">
                <a16:creationId xmlns:a16="http://schemas.microsoft.com/office/drawing/2014/main" id="{4E535AF0-ED2C-5CF2-BD8E-20D6B05FD834}"/>
              </a:ext>
            </a:extLst>
          </p:cNvPr>
          <p:cNvPicPr>
            <a:picLocks noChangeAspect="1"/>
          </p:cNvPicPr>
          <p:nvPr/>
        </p:nvPicPr>
        <p:blipFill>
          <a:blip r:embed="rId3"/>
          <a:stretch>
            <a:fillRect/>
          </a:stretch>
        </p:blipFill>
        <p:spPr>
          <a:xfrm>
            <a:off x="1236822" y="3717822"/>
            <a:ext cx="4359306" cy="3165835"/>
          </a:xfrm>
          <a:prstGeom prst="rect">
            <a:avLst/>
          </a:prstGeom>
        </p:spPr>
      </p:pic>
    </p:spTree>
    <p:extLst>
      <p:ext uri="{BB962C8B-B14F-4D97-AF65-F5344CB8AC3E}">
        <p14:creationId xmlns:p14="http://schemas.microsoft.com/office/powerpoint/2010/main" val="1315750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58304-8793-87B7-B86D-9FBB075CDA7F}"/>
              </a:ext>
            </a:extLst>
          </p:cNvPr>
          <p:cNvSpPr txBox="1"/>
          <p:nvPr/>
        </p:nvSpPr>
        <p:spPr>
          <a:xfrm>
            <a:off x="551102" y="780065"/>
            <a:ext cx="3877985" cy="5909310"/>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東京都立駒込病院</a:t>
            </a:r>
          </a:p>
          <a:p>
            <a:r>
              <a:rPr lang="ja-JP" altLang="en-US">
                <a:latin typeface="Yu Gothic" panose="020B0400000000000000" pitchFamily="34" charset="-128"/>
                <a:ea typeface="Yu Gothic" panose="020B0400000000000000" pitchFamily="34" charset="-128"/>
              </a:rPr>
              <a:t>　骨軟部腫瘍科　平井利英先生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三輪哲史先生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遺伝子診療科　山口達郎先生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腫瘍内科　　　下山達先生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金政佑典先生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田村太一先生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脳外科　　　　大谷良平先生</a:t>
            </a:r>
            <a:endParaRPr lang="en-US" dirty="0">
              <a:latin typeface="Yu Gothic" panose="020B0400000000000000" pitchFamily="34" charset="-128"/>
              <a:ea typeface="Yu Gothic" panose="020B0400000000000000" pitchFamily="34" charset="-128"/>
            </a:endParaRPr>
          </a:p>
          <a:p>
            <a:endParaRPr lang="en-US" dirty="0">
              <a:latin typeface="Yu Gothic" panose="020B0400000000000000" pitchFamily="34" charset="-128"/>
              <a:ea typeface="Yu Gothic" panose="020B0400000000000000" pitchFamily="34" charset="-128"/>
            </a:endParaRPr>
          </a:p>
          <a:p>
            <a:r>
              <a:rPr lang="en-US" b="1" dirty="0" err="1">
                <a:latin typeface="Yu Gothic" panose="020B0400000000000000" pitchFamily="34" charset="-128"/>
                <a:ea typeface="Yu Gothic" panose="020B0400000000000000" pitchFamily="34" charset="-128"/>
              </a:rPr>
              <a:t>東京大学医学部附属病院</a:t>
            </a:r>
            <a:endParaRPr lang="en-US"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小林寛先生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張劉喆先生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皮膚科　　　　</a:t>
            </a:r>
            <a:r>
              <a:rPr lang="ja-JP" altLang="en-US" b="0" i="0" u="none" strike="noStrike">
                <a:solidFill>
                  <a:srgbClr val="000000"/>
                </a:solidFill>
                <a:effectLst/>
                <a:latin typeface="Yu Gothic" panose="020B0400000000000000" pitchFamily="34" charset="-128"/>
                <a:ea typeface="Yu Gothic" panose="020B0400000000000000" pitchFamily="34" charset="-128"/>
              </a:rPr>
              <a:t>住田隼一先生</a:t>
            </a:r>
            <a:endParaRPr lang="en-US" altLang="ja-JP" b="0" i="0" u="none" strike="noStrike" dirty="0">
              <a:solidFill>
                <a:srgbClr val="000000"/>
              </a:solidFill>
              <a:effectLst/>
              <a:latin typeface="Yu Gothic" panose="020B0400000000000000" pitchFamily="34" charset="-128"/>
              <a:ea typeface="Yu Gothic" panose="020B0400000000000000" pitchFamily="34" charset="-128"/>
            </a:endParaRPr>
          </a:p>
          <a:p>
            <a:r>
              <a:rPr lang="ja-JP" altLang="en-US">
                <a:solidFill>
                  <a:srgbClr val="000000"/>
                </a:solidFill>
                <a:latin typeface="Yu Gothic" panose="020B0400000000000000" pitchFamily="34" charset="-128"/>
                <a:ea typeface="Yu Gothic" panose="020B0400000000000000" pitchFamily="34" charset="-128"/>
              </a:rPr>
              <a:t>　　　　　　　　</a:t>
            </a:r>
            <a:r>
              <a:rPr lang="ja-JP" altLang="en-US" b="0" i="0" u="none" strike="noStrike">
                <a:solidFill>
                  <a:srgbClr val="000000"/>
                </a:solidFill>
                <a:effectLst/>
                <a:latin typeface="Yu Gothic" panose="020B0400000000000000" pitchFamily="34" charset="-128"/>
                <a:ea typeface="Yu Gothic" panose="020B0400000000000000" pitchFamily="34" charset="-128"/>
              </a:rPr>
              <a:t>岩澤億斗先生</a:t>
            </a:r>
            <a:endParaRPr lang="en-US" altLang="ja-JP" b="0" i="0" u="none" strike="noStrike" dirty="0">
              <a:solidFill>
                <a:srgbClr val="000000"/>
              </a:solidFill>
              <a:effectLst/>
              <a:latin typeface="Yu Gothic" panose="020B0400000000000000" pitchFamily="34" charset="-128"/>
              <a:ea typeface="Yu Gothic" panose="020B0400000000000000" pitchFamily="34" charset="-128"/>
            </a:endParaRPr>
          </a:p>
          <a:p>
            <a:endParaRPr lang="en-US" dirty="0">
              <a:solidFill>
                <a:srgbClr val="000000"/>
              </a:solidFill>
              <a:latin typeface="Yu Gothic" panose="020B0400000000000000" pitchFamily="34" charset="-128"/>
              <a:ea typeface="Yu Gothic" panose="020B0400000000000000" pitchFamily="34" charset="-128"/>
            </a:endParaRPr>
          </a:p>
          <a:p>
            <a:r>
              <a:rPr lang="en-US" b="1" dirty="0" err="1">
                <a:latin typeface="Yu Gothic" panose="020B0400000000000000" pitchFamily="34" charset="-128"/>
                <a:ea typeface="Yu Gothic" panose="020B0400000000000000" pitchFamily="34" charset="-128"/>
              </a:rPr>
              <a:t>自治医科大学さいたま医療センタ</a:t>
            </a:r>
            <a:r>
              <a:rPr lang="en-US" b="1" dirty="0">
                <a:latin typeface="Yu Gothic" panose="020B0400000000000000" pitchFamily="34" charset="-128"/>
                <a:ea typeface="Yu Gothic" panose="020B0400000000000000" pitchFamily="34" charset="-128"/>
              </a:rPr>
              <a:t>ー</a:t>
            </a:r>
          </a:p>
          <a:p>
            <a:r>
              <a:rPr lang="ja-JP" altLang="en-US">
                <a:latin typeface="Yu Gothic" panose="020B0400000000000000" pitchFamily="34" charset="-128"/>
                <a:ea typeface="Yu Gothic" panose="020B0400000000000000" pitchFamily="34" charset="-128"/>
              </a:rPr>
              <a:t>　整形外科　　　秋山達先生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望月貴夫先生</a:t>
            </a:r>
            <a:endParaRPr lang="en-US" altLang="ja-JP" dirty="0">
              <a:latin typeface="Yu Gothic" panose="020B0400000000000000" pitchFamily="34" charset="-128"/>
              <a:ea typeface="Yu Gothic" panose="020B0400000000000000" pitchFamily="34" charset="-128"/>
            </a:endParaRPr>
          </a:p>
          <a:p>
            <a:endParaRPr lang="en-US" altLang="ja-JP" b="1"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岡山</a:t>
            </a:r>
            <a:r>
              <a:rPr lang="en-US" altLang="ja-JP" b="1" dirty="0" err="1">
                <a:latin typeface="Yu Gothic" panose="020B0400000000000000" pitchFamily="34" charset="-128"/>
                <a:ea typeface="Yu Gothic" panose="020B0400000000000000" pitchFamily="34" charset="-128"/>
              </a:rPr>
              <a:t>大学</a:t>
            </a:r>
            <a:r>
              <a:rPr lang="ja-JP" altLang="en-US" b="1">
                <a:latin typeface="Yu Gothic" panose="020B0400000000000000" pitchFamily="34" charset="-128"/>
                <a:ea typeface="Yu Gothic" panose="020B0400000000000000" pitchFamily="34" charset="-128"/>
              </a:rPr>
              <a:t>病院</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中道亮先生</a:t>
            </a:r>
          </a:p>
        </p:txBody>
      </p:sp>
      <p:sp>
        <p:nvSpPr>
          <p:cNvPr id="4" name="TextBox 3">
            <a:extLst>
              <a:ext uri="{FF2B5EF4-FFF2-40B4-BE49-F238E27FC236}">
                <a16:creationId xmlns:a16="http://schemas.microsoft.com/office/drawing/2014/main" id="{48C69B56-9DA1-38CA-485C-6A7BC955D52B}"/>
              </a:ext>
            </a:extLst>
          </p:cNvPr>
          <p:cNvSpPr txBox="1"/>
          <p:nvPr/>
        </p:nvSpPr>
        <p:spPr>
          <a:xfrm>
            <a:off x="4679794" y="780064"/>
            <a:ext cx="4570482" cy="5632311"/>
          </a:xfrm>
          <a:prstGeom prst="rect">
            <a:avLst/>
          </a:prstGeom>
          <a:noFill/>
        </p:spPr>
        <p:txBody>
          <a:bodyPr wrap="none" rtlCol="0">
            <a:spAutoFit/>
          </a:bodyPr>
          <a:lstStyle/>
          <a:p>
            <a:r>
              <a:rPr lang="en-JP" b="1" dirty="0">
                <a:latin typeface="Yu Gothic" panose="020B0400000000000000" pitchFamily="34" charset="-128"/>
                <a:ea typeface="Yu Gothic" panose="020B0400000000000000" pitchFamily="34" charset="-128"/>
              </a:rPr>
              <a:t>国立がん研究センター研究所</a:t>
            </a:r>
          </a:p>
          <a:p>
            <a:r>
              <a:rPr lang="ja-JP" altLang="en-US">
                <a:latin typeface="Yu Gothic" panose="020B0400000000000000" pitchFamily="34" charset="-128"/>
                <a:ea typeface="Yu Gothic" panose="020B0400000000000000" pitchFamily="34" charset="-128"/>
              </a:rPr>
              <a:t>　細胞情報学分野　間野博行先生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高阪真路先生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a:t>
            </a:r>
            <a:r>
              <a:rPr lang="ja-JP" altLang="en-US" b="0" i="0" u="none" strike="noStrike">
                <a:effectLst/>
                <a:latin typeface="ヒラギノ角ゴ Pro W3"/>
              </a:rPr>
              <a:t>上野敏秀先生</a:t>
            </a:r>
            <a:endParaRPr lang="en-US" altLang="ja-JP" b="0" i="0" u="none" strike="noStrike" dirty="0">
              <a:effectLst/>
              <a:latin typeface="ヒラギノ角ゴ Pro W3"/>
            </a:endParaRPr>
          </a:p>
          <a:p>
            <a:r>
              <a:rPr lang="ja-JP" altLang="en-US">
                <a:latin typeface="ヒラギノ角ゴ Pro W3"/>
              </a:rPr>
              <a:t>　　　　　　　　　末原義之先生</a:t>
            </a:r>
            <a:endParaRPr lang="en-US" altLang="ja-JP" b="0" i="0" u="none" strike="noStrike" dirty="0">
              <a:effectLst/>
              <a:latin typeface="ヒラギノ角ゴ Pro W3"/>
            </a:endParaRPr>
          </a:p>
          <a:p>
            <a:r>
              <a:rPr lang="ja-JP" altLang="en-US">
                <a:latin typeface="ヒラギノ角ゴ Pro W3"/>
                <a:ea typeface="Yu Gothic" panose="020B0400000000000000" pitchFamily="34" charset="-128"/>
              </a:rPr>
              <a:t>　生物情報学分野　加藤護先生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ゲノム解析基盤開発分野　白石友一先生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分子病理分野　　谷田部恭先生</a:t>
            </a:r>
            <a:endParaRPr lang="en-US" altLang="ja-JP" dirty="0">
              <a:latin typeface="ヒラギノ角ゴ Pro W3"/>
              <a:ea typeface="Yu Gothic" panose="020B0400000000000000" pitchFamily="34" charset="-128"/>
            </a:endParaRPr>
          </a:p>
          <a:p>
            <a:r>
              <a:rPr lang="ja-JP" altLang="en-US">
                <a:latin typeface="ヒラギノ角ゴ Pro W3"/>
                <a:ea typeface="Yu Gothic" panose="020B0400000000000000" pitchFamily="34" charset="-128"/>
              </a:rPr>
              <a:t>　がんゲノム情報管理センター</a:t>
            </a:r>
            <a:endParaRPr lang="en-US" dirty="0">
              <a:latin typeface="ヒラギノ角ゴ Pro W3"/>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河野隆志先生</a:t>
            </a:r>
            <a:endParaRPr lang="en-JP" dirty="0">
              <a:latin typeface="Yu Gothic" panose="020B0400000000000000" pitchFamily="34" charset="-128"/>
              <a:ea typeface="Yu Gothic" panose="020B0400000000000000" pitchFamily="34" charset="-128"/>
            </a:endParaRPr>
          </a:p>
          <a:p>
            <a:endParaRPr lang="en-JP" b="1" dirty="0">
              <a:latin typeface="Yu Gothic" panose="020B0400000000000000" pitchFamily="34" charset="-128"/>
              <a:ea typeface="Yu Gothic" panose="020B0400000000000000" pitchFamily="34" charset="-128"/>
            </a:endParaRPr>
          </a:p>
          <a:p>
            <a:r>
              <a:rPr lang="en-JP" b="1" dirty="0">
                <a:latin typeface="Yu Gothic" panose="020B0400000000000000" pitchFamily="34" charset="-128"/>
                <a:ea typeface="Yu Gothic" panose="020B0400000000000000" pitchFamily="34" charset="-128"/>
              </a:rPr>
              <a:t>国立がん研究センター中央病院</a:t>
            </a:r>
          </a:p>
          <a:p>
            <a:r>
              <a:rPr lang="ja-JP" altLang="en-US">
                <a:latin typeface="Yu Gothic" panose="020B0400000000000000" pitchFamily="34" charset="-128"/>
                <a:ea typeface="Yu Gothic" panose="020B0400000000000000" pitchFamily="34" charset="-128"/>
              </a:rPr>
              <a:t>　骨軟部腫瘍科　　小倉浩一先生</a:t>
            </a:r>
            <a:endParaRPr lang="en-US" altLang="ja-JP"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小林英介先生</a:t>
            </a:r>
            <a:endParaRPr lang="en-US" altLang="ja-JP" dirty="0">
              <a:latin typeface="Yu Gothic" panose="020B0400000000000000" pitchFamily="34" charset="-128"/>
              <a:ea typeface="Yu Gothic" panose="020B0400000000000000" pitchFamily="34" charset="-128"/>
            </a:endParaRPr>
          </a:p>
          <a:p>
            <a:endParaRPr lang="en-US" altLang="ja-JP"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九州がんセンター</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石原新先生</a:t>
            </a:r>
            <a:endParaRPr lang="en-US" altLang="ja-JP" dirty="0">
              <a:latin typeface="Yu Gothic" panose="020B0400000000000000" pitchFamily="34" charset="-128"/>
              <a:ea typeface="Yu Gothic" panose="020B0400000000000000" pitchFamily="34" charset="-128"/>
            </a:endParaRPr>
          </a:p>
          <a:p>
            <a:endParaRPr lang="en-US" altLang="ja-JP" dirty="0">
              <a:latin typeface="Yu Gothic" panose="020B0400000000000000" pitchFamily="34" charset="-128"/>
              <a:ea typeface="Yu Gothic" panose="020B0400000000000000" pitchFamily="34" charset="-128"/>
            </a:endParaRPr>
          </a:p>
          <a:p>
            <a:r>
              <a:rPr lang="ja-JP" altLang="en-US" b="1">
                <a:latin typeface="Yu Gothic" panose="020B0400000000000000" pitchFamily="34" charset="-128"/>
                <a:ea typeface="Yu Gothic" panose="020B0400000000000000" pitchFamily="34" charset="-128"/>
              </a:rPr>
              <a:t>大阪大学医学部附属病院</a:t>
            </a:r>
            <a:endParaRPr lang="en-US" altLang="ja-JP" b="1" dirty="0">
              <a:latin typeface="Yu Gothic" panose="020B0400000000000000" pitchFamily="34" charset="-128"/>
              <a:ea typeface="Yu Gothic" panose="020B0400000000000000" pitchFamily="34" charset="-128"/>
            </a:endParaRPr>
          </a:p>
          <a:p>
            <a:r>
              <a:rPr lang="ja-JP" altLang="en-US">
                <a:latin typeface="Yu Gothic" panose="020B0400000000000000" pitchFamily="34" charset="-128"/>
                <a:ea typeface="Yu Gothic" panose="020B0400000000000000" pitchFamily="34" charset="-128"/>
              </a:rPr>
              <a:t>　整形外科　　　　</a:t>
            </a:r>
            <a:r>
              <a:rPr lang="ja-JP" altLang="en-US" b="0" i="0" u="none" strike="noStrike">
                <a:solidFill>
                  <a:srgbClr val="000000"/>
                </a:solidFill>
                <a:effectLst/>
                <a:latin typeface="YakuHanJP"/>
              </a:rPr>
              <a:t>王谷英達先生</a:t>
            </a:r>
            <a:endParaRPr lang="en-JP" altLang="ja-JP" dirty="0">
              <a:latin typeface="Yu Gothic" panose="020B0400000000000000" pitchFamily="34" charset="-128"/>
              <a:ea typeface="Yu Gothic" panose="020B0400000000000000" pitchFamily="34" charset="-128"/>
            </a:endParaRPr>
          </a:p>
        </p:txBody>
      </p:sp>
      <p:sp>
        <p:nvSpPr>
          <p:cNvPr id="2" name="タイトル 1">
            <a:extLst>
              <a:ext uri="{FF2B5EF4-FFF2-40B4-BE49-F238E27FC236}">
                <a16:creationId xmlns:a16="http://schemas.microsoft.com/office/drawing/2014/main" id="{60CE370C-D733-94A6-ECAC-7DC080F7015C}"/>
              </a:ext>
            </a:extLst>
          </p:cNvPr>
          <p:cNvSpPr txBox="1">
            <a:spLocks/>
          </p:cNvSpPr>
          <p:nvPr/>
        </p:nvSpPr>
        <p:spPr>
          <a:xfrm>
            <a:off x="1336932" y="60036"/>
            <a:ext cx="9860719"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ja-JP" altLang="en-US" sz="2800" b="1">
                <a:solidFill>
                  <a:srgbClr val="002060"/>
                </a:solidFill>
                <a:latin typeface="Hiragino Maru Gothic Pro W4" panose="020F0400000000000000" pitchFamily="34" charset="-128"/>
                <a:ea typeface="Hiragino Maru Gothic Pro W4" panose="020F0400000000000000" pitchFamily="34" charset="-128"/>
              </a:rPr>
              <a:t>謝辞</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5" name="直線コネクタ 4">
            <a:extLst>
              <a:ext uri="{FF2B5EF4-FFF2-40B4-BE49-F238E27FC236}">
                <a16:creationId xmlns:a16="http://schemas.microsoft.com/office/drawing/2014/main" id="{6BCFEEF0-1FCB-18A1-4D71-FB32484FCEE5}"/>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pic>
        <p:nvPicPr>
          <p:cNvPr id="8" name="Picture 4" descr="A qr code with a cartoon cat&#10;&#10;Description automatically generated">
            <a:extLst>
              <a:ext uri="{FF2B5EF4-FFF2-40B4-BE49-F238E27FC236}">
                <a16:creationId xmlns:a16="http://schemas.microsoft.com/office/drawing/2014/main" id="{95D79AD5-A625-0EB8-3B0F-78252F859E68}"/>
              </a:ext>
            </a:extLst>
          </p:cNvPr>
          <p:cNvPicPr>
            <a:picLocks noChangeAspect="1"/>
          </p:cNvPicPr>
          <p:nvPr/>
        </p:nvPicPr>
        <p:blipFill>
          <a:blip r:embed="rId2"/>
          <a:stretch>
            <a:fillRect/>
          </a:stretch>
        </p:blipFill>
        <p:spPr>
          <a:xfrm>
            <a:off x="9408251" y="3218084"/>
            <a:ext cx="2625773" cy="2625773"/>
          </a:xfrm>
          <a:prstGeom prst="rect">
            <a:avLst/>
          </a:prstGeom>
        </p:spPr>
      </p:pic>
      <p:sp>
        <p:nvSpPr>
          <p:cNvPr id="9" name="テキスト ボックス 8">
            <a:extLst>
              <a:ext uri="{FF2B5EF4-FFF2-40B4-BE49-F238E27FC236}">
                <a16:creationId xmlns:a16="http://schemas.microsoft.com/office/drawing/2014/main" id="{FFB7FAED-DB80-71E8-B0D4-BB43621E602A}"/>
              </a:ext>
            </a:extLst>
          </p:cNvPr>
          <p:cNvSpPr txBox="1"/>
          <p:nvPr/>
        </p:nvSpPr>
        <p:spPr>
          <a:xfrm>
            <a:off x="8955216" y="5843857"/>
            <a:ext cx="3236784" cy="954107"/>
          </a:xfrm>
          <a:prstGeom prst="rect">
            <a:avLst/>
          </a:prstGeom>
          <a:noFill/>
        </p:spPr>
        <p:txBody>
          <a:bodyPr wrap="none" rtlCol="0">
            <a:spAutoFit/>
          </a:bodyPr>
          <a:lstStyle/>
          <a:p>
            <a:r>
              <a:rPr kumimoji="1" lang="en-US" altLang="ja-JP" sz="1400" dirty="0"/>
              <a:t>QR</a:t>
            </a:r>
            <a:r>
              <a:rPr kumimoji="1" lang="ja-JP" altLang="en-US" sz="1400"/>
              <a:t>コードでアクセスください</a:t>
            </a:r>
            <a:endParaRPr kumimoji="1" lang="en-US" altLang="ja-JP" sz="1400" dirty="0"/>
          </a:p>
          <a:p>
            <a:r>
              <a:rPr kumimoji="1" lang="ja-JP" altLang="en-US" sz="1400"/>
              <a:t>・本スライドのダウンロード</a:t>
            </a:r>
            <a:endParaRPr kumimoji="1" lang="en-US" altLang="ja-JP" sz="1400" dirty="0"/>
          </a:p>
          <a:p>
            <a:r>
              <a:rPr lang="ja-JP" altLang="en-US" sz="1400"/>
              <a:t>・解析ソフトのダウンロード</a:t>
            </a:r>
            <a:endParaRPr lang="en-US" altLang="ja-JP" sz="1400" dirty="0"/>
          </a:p>
          <a:p>
            <a:r>
              <a:rPr lang="ja-JP" altLang="en-US" sz="1400"/>
              <a:t>・スマホからクラウドサーバーで解析</a:t>
            </a:r>
            <a:endParaRPr lang="en-US" altLang="ja-JP" sz="1400" dirty="0"/>
          </a:p>
        </p:txBody>
      </p:sp>
    </p:spTree>
    <p:extLst>
      <p:ext uri="{BB962C8B-B14F-4D97-AF65-F5344CB8AC3E}">
        <p14:creationId xmlns:p14="http://schemas.microsoft.com/office/powerpoint/2010/main" val="412251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03DF-06A4-D3FC-491F-7DE1DE10EB39}"/>
            </a:ext>
          </a:extLst>
        </p:cNvPr>
        <p:cNvGrpSpPr/>
        <p:nvPr/>
      </p:nvGrpSpPr>
      <p:grpSpPr>
        <a:xfrm>
          <a:off x="0" y="0"/>
          <a:ext cx="0" cy="0"/>
          <a:chOff x="0" y="0"/>
          <a:chExt cx="0" cy="0"/>
        </a:xfrm>
      </p:grpSpPr>
      <p:sp>
        <p:nvSpPr>
          <p:cNvPr id="7" name="タイトル 1">
            <a:extLst>
              <a:ext uri="{FF2B5EF4-FFF2-40B4-BE49-F238E27FC236}">
                <a16:creationId xmlns:a16="http://schemas.microsoft.com/office/drawing/2014/main" id="{C56A951A-3C15-34E9-DACD-4D3E89F73E14}"/>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データベースの課題</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8" name="直線コネクタ 7">
            <a:extLst>
              <a:ext uri="{FF2B5EF4-FFF2-40B4-BE49-F238E27FC236}">
                <a16:creationId xmlns:a16="http://schemas.microsoft.com/office/drawing/2014/main" id="{E938A170-F204-804F-F98C-AE0F0428603D}"/>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2" name="Rounded Rectangle 8">
            <a:extLst>
              <a:ext uri="{FF2B5EF4-FFF2-40B4-BE49-F238E27FC236}">
                <a16:creationId xmlns:a16="http://schemas.microsoft.com/office/drawing/2014/main" id="{2200C094-1DB4-F627-1B05-C27925B8B427}"/>
              </a:ext>
            </a:extLst>
          </p:cNvPr>
          <p:cNvSpPr/>
          <p:nvPr/>
        </p:nvSpPr>
        <p:spPr>
          <a:xfrm>
            <a:off x="7617951" y="3827141"/>
            <a:ext cx="2230244" cy="718345"/>
          </a:xfrm>
          <a:prstGeom prst="roundRect">
            <a:avLst/>
          </a:prstGeom>
          <a:solidFill>
            <a:schemeClr val="accent5">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pic>
        <p:nvPicPr>
          <p:cNvPr id="4" name="Picture 8" descr="Free Vectors | Arching dashed black rounded arrow">
            <a:extLst>
              <a:ext uri="{FF2B5EF4-FFF2-40B4-BE49-F238E27FC236}">
                <a16:creationId xmlns:a16="http://schemas.microsoft.com/office/drawing/2014/main" id="{BB39BF7B-256A-E151-1860-C4FF7B28644B}"/>
              </a:ext>
            </a:extLst>
          </p:cNvPr>
          <p:cNvPicPr>
            <a:picLocks noChangeAspect="1" noChangeArrowheads="1"/>
          </p:cNvPicPr>
          <p:nvPr/>
        </p:nvPicPr>
        <p:blipFill>
          <a:blip r:embed="rId2">
            <a:alphaModFix amt="2000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89872" y="3759393"/>
            <a:ext cx="3430548" cy="22972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939E160B-FC8A-C1A6-5251-78CE2A3D2CBC}"/>
              </a:ext>
            </a:extLst>
          </p:cNvPr>
          <p:cNvSpPr txBox="1"/>
          <p:nvPr/>
        </p:nvSpPr>
        <p:spPr>
          <a:xfrm>
            <a:off x="4039769" y="5389857"/>
            <a:ext cx="3237924" cy="646331"/>
          </a:xfrm>
          <a:prstGeom prst="rect">
            <a:avLst/>
          </a:prstGeom>
          <a:noFill/>
        </p:spPr>
        <p:txBody>
          <a:bodyPr wrap="square" rtlCol="0">
            <a:spAutoFit/>
          </a:bodyPr>
          <a:lstStyle/>
          <a:p>
            <a:pPr algn="ctr"/>
            <a:r>
              <a:rPr lang="en-JP" dirty="0">
                <a:latin typeface="Hiragino Maru Gothic Pro W4" panose="020F0400000000000000" pitchFamily="34" charset="-128"/>
                <a:ea typeface="Hiragino Maru Gothic Pro W4" panose="020F0400000000000000" pitchFamily="34" charset="-128"/>
              </a:rPr>
              <a:t>ポータルがなく</a:t>
            </a:r>
          </a:p>
          <a:p>
            <a:pPr algn="ctr"/>
            <a:r>
              <a:rPr lang="ja-JP" altLang="en-US">
                <a:latin typeface="Hiragino Maru Gothic Pro W4" panose="020F0400000000000000" pitchFamily="34" charset="-128"/>
                <a:ea typeface="Hiragino Maru Gothic Pro W4" panose="020F0400000000000000" pitchFamily="34" charset="-128"/>
              </a:rPr>
              <a:t>ビッグデータ</a:t>
            </a:r>
            <a:r>
              <a:rPr lang="en-JP">
                <a:latin typeface="Hiragino Maru Gothic Pro W4" panose="020F0400000000000000" pitchFamily="34" charset="-128"/>
                <a:ea typeface="Hiragino Maru Gothic Pro W4" panose="020F0400000000000000" pitchFamily="34" charset="-128"/>
              </a:rPr>
              <a:t>解析技術が必須</a:t>
            </a:r>
            <a:endParaRPr lang="en-JP" dirty="0">
              <a:latin typeface="Hiragino Maru Gothic Pro W4" panose="020F0400000000000000" pitchFamily="34" charset="-128"/>
              <a:ea typeface="Hiragino Maru Gothic Pro W4" panose="020F0400000000000000" pitchFamily="34" charset="-128"/>
            </a:endParaRPr>
          </a:p>
        </p:txBody>
      </p:sp>
      <p:pic>
        <p:nvPicPr>
          <p:cNvPr id="16" name="Picture 2" descr="image">
            <a:extLst>
              <a:ext uri="{FF2B5EF4-FFF2-40B4-BE49-F238E27FC236}">
                <a16:creationId xmlns:a16="http://schemas.microsoft.com/office/drawing/2014/main" id="{98DB5695-A766-617B-C6B3-DBC0EA196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95" y="729405"/>
            <a:ext cx="9144000" cy="2478087"/>
          </a:xfrm>
          <a:prstGeom prst="rect">
            <a:avLst/>
          </a:prstGeom>
          <a:noFill/>
          <a:extLst>
            <a:ext uri="{909E8E84-426E-40DD-AFC4-6F175D3DCCD1}">
              <a14:hiddenFill xmlns:a14="http://schemas.microsoft.com/office/drawing/2010/main">
                <a:solidFill>
                  <a:srgbClr val="FFFFFF"/>
                </a:solidFill>
              </a14:hiddenFill>
            </a:ext>
          </a:extLst>
        </p:spPr>
      </p:pic>
      <p:sp>
        <p:nvSpPr>
          <p:cNvPr id="19" name="Donut 23">
            <a:extLst>
              <a:ext uri="{FF2B5EF4-FFF2-40B4-BE49-F238E27FC236}">
                <a16:creationId xmlns:a16="http://schemas.microsoft.com/office/drawing/2014/main" id="{4C2FADFB-F67B-A488-1987-3D023C18E7E1}"/>
              </a:ext>
            </a:extLst>
          </p:cNvPr>
          <p:cNvSpPr/>
          <p:nvPr/>
        </p:nvSpPr>
        <p:spPr>
          <a:xfrm>
            <a:off x="1118358" y="3927199"/>
            <a:ext cx="2178755" cy="2178755"/>
          </a:xfrm>
          <a:prstGeom prst="donut">
            <a:avLst>
              <a:gd name="adj" fmla="val 32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solidFill>
                <a:schemeClr val="tx1"/>
              </a:solidFill>
            </a:endParaRPr>
          </a:p>
        </p:txBody>
      </p:sp>
      <p:sp>
        <p:nvSpPr>
          <p:cNvPr id="20" name="Oval 24">
            <a:extLst>
              <a:ext uri="{FF2B5EF4-FFF2-40B4-BE49-F238E27FC236}">
                <a16:creationId xmlns:a16="http://schemas.microsoft.com/office/drawing/2014/main" id="{FE40BF3F-D660-F856-192D-5630B28635DF}"/>
              </a:ext>
            </a:extLst>
          </p:cNvPr>
          <p:cNvSpPr/>
          <p:nvPr/>
        </p:nvSpPr>
        <p:spPr>
          <a:xfrm>
            <a:off x="1874713" y="3611110"/>
            <a:ext cx="745067" cy="745067"/>
          </a:xfrm>
          <a:prstGeom prst="ellipse">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1" name="TextBox 25">
            <a:extLst>
              <a:ext uri="{FF2B5EF4-FFF2-40B4-BE49-F238E27FC236}">
                <a16:creationId xmlns:a16="http://schemas.microsoft.com/office/drawing/2014/main" id="{5AB05619-A614-0513-1E22-BDC1874B9F5D}"/>
              </a:ext>
            </a:extLst>
          </p:cNvPr>
          <p:cNvSpPr txBox="1"/>
          <p:nvPr/>
        </p:nvSpPr>
        <p:spPr>
          <a:xfrm>
            <a:off x="1853428" y="3841549"/>
            <a:ext cx="800219" cy="261610"/>
          </a:xfrm>
          <a:prstGeom prst="rect">
            <a:avLst/>
          </a:prstGeom>
          <a:noFill/>
        </p:spPr>
        <p:txBody>
          <a:bodyPr wrap="none" rtlCol="0">
            <a:spAutoFit/>
          </a:bodyPr>
          <a:lstStyle/>
          <a:p>
            <a:pPr algn="ctr"/>
            <a:r>
              <a:rPr lang="en-JP" sz="1100" dirty="0"/>
              <a:t>Mutations</a:t>
            </a:r>
          </a:p>
        </p:txBody>
      </p:sp>
      <p:sp>
        <p:nvSpPr>
          <p:cNvPr id="22" name="Oval 26">
            <a:extLst>
              <a:ext uri="{FF2B5EF4-FFF2-40B4-BE49-F238E27FC236}">
                <a16:creationId xmlns:a16="http://schemas.microsoft.com/office/drawing/2014/main" id="{CD120544-7301-52E2-FD88-741E67BE2C3D}"/>
              </a:ext>
            </a:extLst>
          </p:cNvPr>
          <p:cNvSpPr/>
          <p:nvPr/>
        </p:nvSpPr>
        <p:spPr>
          <a:xfrm>
            <a:off x="795111" y="4914842"/>
            <a:ext cx="745067" cy="745067"/>
          </a:xfrm>
          <a:prstGeom prst="ellipse">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3" name="TextBox 27">
            <a:extLst>
              <a:ext uri="{FF2B5EF4-FFF2-40B4-BE49-F238E27FC236}">
                <a16:creationId xmlns:a16="http://schemas.microsoft.com/office/drawing/2014/main" id="{2EAD8668-C062-1B71-C307-AE37B16316CE}"/>
              </a:ext>
            </a:extLst>
          </p:cNvPr>
          <p:cNvSpPr txBox="1"/>
          <p:nvPr/>
        </p:nvSpPr>
        <p:spPr>
          <a:xfrm>
            <a:off x="716089" y="5071932"/>
            <a:ext cx="869623" cy="430887"/>
          </a:xfrm>
          <a:prstGeom prst="rect">
            <a:avLst/>
          </a:prstGeom>
          <a:noFill/>
        </p:spPr>
        <p:txBody>
          <a:bodyPr wrap="square" rtlCol="0">
            <a:spAutoFit/>
          </a:bodyPr>
          <a:lstStyle/>
          <a:p>
            <a:pPr algn="ctr"/>
            <a:r>
              <a:rPr lang="en-JP" sz="1100" dirty="0"/>
              <a:t>Drug</a:t>
            </a:r>
          </a:p>
          <a:p>
            <a:pPr algn="ctr"/>
            <a:r>
              <a:rPr lang="en-JP" sz="1100" dirty="0"/>
              <a:t>Response</a:t>
            </a:r>
          </a:p>
        </p:txBody>
      </p:sp>
      <p:sp>
        <p:nvSpPr>
          <p:cNvPr id="24" name="Oval 28">
            <a:extLst>
              <a:ext uri="{FF2B5EF4-FFF2-40B4-BE49-F238E27FC236}">
                <a16:creationId xmlns:a16="http://schemas.microsoft.com/office/drawing/2014/main" id="{DC15969C-740E-1140-3F07-8C43ED6D2D31}"/>
              </a:ext>
            </a:extLst>
          </p:cNvPr>
          <p:cNvSpPr/>
          <p:nvPr/>
        </p:nvSpPr>
        <p:spPr>
          <a:xfrm>
            <a:off x="2842801" y="4914841"/>
            <a:ext cx="745067" cy="745067"/>
          </a:xfrm>
          <a:prstGeom prst="ellipse">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5" name="TextBox 29">
            <a:extLst>
              <a:ext uri="{FF2B5EF4-FFF2-40B4-BE49-F238E27FC236}">
                <a16:creationId xmlns:a16="http://schemas.microsoft.com/office/drawing/2014/main" id="{C8DD2C83-EEC2-0BEE-D4B5-A7473B27020C}"/>
              </a:ext>
            </a:extLst>
          </p:cNvPr>
          <p:cNvSpPr txBox="1"/>
          <p:nvPr/>
        </p:nvSpPr>
        <p:spPr>
          <a:xfrm>
            <a:off x="2841871" y="5173531"/>
            <a:ext cx="745824" cy="261610"/>
          </a:xfrm>
          <a:prstGeom prst="rect">
            <a:avLst/>
          </a:prstGeom>
          <a:noFill/>
        </p:spPr>
        <p:txBody>
          <a:bodyPr wrap="square" rtlCol="0">
            <a:spAutoFit/>
          </a:bodyPr>
          <a:lstStyle/>
          <a:p>
            <a:pPr algn="ctr"/>
            <a:r>
              <a:rPr lang="en-JP" sz="1100" dirty="0"/>
              <a:t>Survival</a:t>
            </a:r>
          </a:p>
        </p:txBody>
      </p:sp>
      <p:sp>
        <p:nvSpPr>
          <p:cNvPr id="26" name="Oval 30">
            <a:extLst>
              <a:ext uri="{FF2B5EF4-FFF2-40B4-BE49-F238E27FC236}">
                <a16:creationId xmlns:a16="http://schemas.microsoft.com/office/drawing/2014/main" id="{C19F605F-A9DE-F044-F411-62E1F337B3F1}"/>
              </a:ext>
            </a:extLst>
          </p:cNvPr>
          <p:cNvSpPr/>
          <p:nvPr/>
        </p:nvSpPr>
        <p:spPr>
          <a:xfrm>
            <a:off x="1027197" y="4024257"/>
            <a:ext cx="745067" cy="745067"/>
          </a:xfrm>
          <a:prstGeom prst="ellipse">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7" name="TextBox 31">
            <a:extLst>
              <a:ext uri="{FF2B5EF4-FFF2-40B4-BE49-F238E27FC236}">
                <a16:creationId xmlns:a16="http://schemas.microsoft.com/office/drawing/2014/main" id="{6AB1BBAD-7357-3D96-C29F-271AFD6E4E89}"/>
              </a:ext>
            </a:extLst>
          </p:cNvPr>
          <p:cNvSpPr txBox="1"/>
          <p:nvPr/>
        </p:nvSpPr>
        <p:spPr>
          <a:xfrm>
            <a:off x="950257" y="4147204"/>
            <a:ext cx="899605" cy="430887"/>
          </a:xfrm>
          <a:prstGeom prst="rect">
            <a:avLst/>
          </a:prstGeom>
          <a:noFill/>
        </p:spPr>
        <p:txBody>
          <a:bodyPr wrap="none" rtlCol="0">
            <a:spAutoFit/>
          </a:bodyPr>
          <a:lstStyle/>
          <a:p>
            <a:pPr algn="ctr"/>
            <a:r>
              <a:rPr lang="en-JP" sz="1100" dirty="0"/>
              <a:t>Clinical</a:t>
            </a:r>
          </a:p>
          <a:p>
            <a:pPr algn="ctr"/>
            <a:r>
              <a:rPr lang="en-JP" sz="1100" dirty="0"/>
              <a:t>Information</a:t>
            </a:r>
          </a:p>
        </p:txBody>
      </p:sp>
      <p:sp>
        <p:nvSpPr>
          <p:cNvPr id="28" name="Oval 32">
            <a:extLst>
              <a:ext uri="{FF2B5EF4-FFF2-40B4-BE49-F238E27FC236}">
                <a16:creationId xmlns:a16="http://schemas.microsoft.com/office/drawing/2014/main" id="{7BA0AFBB-768E-C331-D26F-31C507A92B8A}"/>
              </a:ext>
            </a:extLst>
          </p:cNvPr>
          <p:cNvSpPr/>
          <p:nvPr/>
        </p:nvSpPr>
        <p:spPr>
          <a:xfrm>
            <a:off x="2709528" y="4025106"/>
            <a:ext cx="745067" cy="745067"/>
          </a:xfrm>
          <a:prstGeom prst="ellips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29" name="TextBox 33">
            <a:extLst>
              <a:ext uri="{FF2B5EF4-FFF2-40B4-BE49-F238E27FC236}">
                <a16:creationId xmlns:a16="http://schemas.microsoft.com/office/drawing/2014/main" id="{1F5449A8-E36B-05F3-16C3-96D107C54251}"/>
              </a:ext>
            </a:extLst>
          </p:cNvPr>
          <p:cNvSpPr txBox="1"/>
          <p:nvPr/>
        </p:nvSpPr>
        <p:spPr>
          <a:xfrm>
            <a:off x="2732923" y="4214657"/>
            <a:ext cx="721672" cy="430887"/>
          </a:xfrm>
          <a:prstGeom prst="rect">
            <a:avLst/>
          </a:prstGeom>
          <a:noFill/>
        </p:spPr>
        <p:txBody>
          <a:bodyPr wrap="none" rtlCol="0">
            <a:spAutoFit/>
          </a:bodyPr>
          <a:lstStyle/>
          <a:p>
            <a:pPr algn="ctr"/>
            <a:r>
              <a:rPr lang="en-JP" sz="1100" dirty="0"/>
              <a:t>Matched</a:t>
            </a:r>
          </a:p>
          <a:p>
            <a:pPr algn="ctr"/>
            <a:r>
              <a:rPr lang="en-JP" sz="1100" dirty="0"/>
              <a:t>Therapy</a:t>
            </a:r>
          </a:p>
        </p:txBody>
      </p:sp>
      <p:pic>
        <p:nvPicPr>
          <p:cNvPr id="30" name="Picture 4" descr="アメリカの国旗">
            <a:extLst>
              <a:ext uri="{FF2B5EF4-FFF2-40B4-BE49-F238E27FC236}">
                <a16:creationId xmlns:a16="http://schemas.microsoft.com/office/drawing/2014/main" id="{54DF4BE7-A829-46F1-4667-85027B144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689" y="1767877"/>
            <a:ext cx="802500" cy="42372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8">
            <a:extLst>
              <a:ext uri="{FF2B5EF4-FFF2-40B4-BE49-F238E27FC236}">
                <a16:creationId xmlns:a16="http://schemas.microsoft.com/office/drawing/2014/main" id="{0E1675F9-2B8A-594B-F2AC-B9CFF93B3C33}"/>
              </a:ext>
            </a:extLst>
          </p:cNvPr>
          <p:cNvSpPr txBox="1"/>
          <p:nvPr/>
        </p:nvSpPr>
        <p:spPr>
          <a:xfrm>
            <a:off x="4124083" y="6174746"/>
            <a:ext cx="3185487"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研究のシーズが産まれにくい</a:t>
            </a:r>
            <a:endParaRPr lang="en-JP" dirty="0">
              <a:latin typeface="Hiragino Maru Gothic Pro W4" panose="020F0400000000000000" pitchFamily="34" charset="-128"/>
              <a:ea typeface="Hiragino Maru Gothic Pro W4" panose="020F0400000000000000" pitchFamily="34" charset="-128"/>
            </a:endParaRPr>
          </a:p>
        </p:txBody>
      </p:sp>
      <p:sp>
        <p:nvSpPr>
          <p:cNvPr id="32" name="TextBox 39">
            <a:extLst>
              <a:ext uri="{FF2B5EF4-FFF2-40B4-BE49-F238E27FC236}">
                <a16:creationId xmlns:a16="http://schemas.microsoft.com/office/drawing/2014/main" id="{F6EB925B-0D8B-A6ED-CCEA-A7C4E184627E}"/>
              </a:ext>
            </a:extLst>
          </p:cNvPr>
          <p:cNvSpPr txBox="1"/>
          <p:nvPr/>
        </p:nvSpPr>
        <p:spPr>
          <a:xfrm>
            <a:off x="4334933" y="3443628"/>
            <a:ext cx="2954655" cy="369332"/>
          </a:xfrm>
          <a:prstGeom prst="rect">
            <a:avLst/>
          </a:prstGeom>
          <a:noFill/>
        </p:spPr>
        <p:txBody>
          <a:bodyPr wrap="none" rtlCol="0">
            <a:spAutoFit/>
          </a:bodyPr>
          <a:lstStyle/>
          <a:p>
            <a:pPr algn="ctr"/>
            <a:r>
              <a:rPr lang="en-JP">
                <a:latin typeface="Hiragino Maru Gothic Pro W4" panose="020F0400000000000000" pitchFamily="34" charset="-128"/>
                <a:ea typeface="Hiragino Maru Gothic Pro W4" panose="020F0400000000000000" pitchFamily="34" charset="-128"/>
              </a:rPr>
              <a:t>データの</a:t>
            </a:r>
            <a:r>
              <a:rPr lang="ja-JP" altLang="en-US">
                <a:latin typeface="Hiragino Maru Gothic Pro W4" panose="020F0400000000000000" pitchFamily="34" charset="-128"/>
                <a:ea typeface="Hiragino Maru Gothic Pro W4" panose="020F0400000000000000" pitchFamily="34" charset="-128"/>
              </a:rPr>
              <a:t>全体像</a:t>
            </a:r>
            <a:r>
              <a:rPr lang="en-JP">
                <a:latin typeface="Hiragino Maru Gothic Pro W4" panose="020F0400000000000000" pitchFamily="34" charset="-128"/>
                <a:ea typeface="Hiragino Maru Gothic Pro W4" panose="020F0400000000000000" pitchFamily="34" charset="-128"/>
              </a:rPr>
              <a:t>が</a:t>
            </a:r>
            <a:r>
              <a:rPr lang="ja-JP" altLang="en-US">
                <a:latin typeface="Hiragino Maru Gothic Pro W4" panose="020F0400000000000000" pitchFamily="34" charset="-128"/>
                <a:ea typeface="Hiragino Maru Gothic Pro W4" panose="020F0400000000000000" pitchFamily="34" charset="-128"/>
              </a:rPr>
              <a:t>把握</a:t>
            </a:r>
            <a:r>
              <a:rPr lang="en-JP">
                <a:latin typeface="Hiragino Maru Gothic Pro W4" panose="020F0400000000000000" pitchFamily="34" charset="-128"/>
                <a:ea typeface="Hiragino Maru Gothic Pro W4" panose="020F0400000000000000" pitchFamily="34" charset="-128"/>
              </a:rPr>
              <a:t>困難</a:t>
            </a:r>
            <a:endParaRPr lang="en-JP" dirty="0">
              <a:latin typeface="Hiragino Maru Gothic Pro W4" panose="020F0400000000000000" pitchFamily="34" charset="-128"/>
              <a:ea typeface="Hiragino Maru Gothic Pro W4" panose="020F0400000000000000" pitchFamily="34" charset="-128"/>
            </a:endParaRPr>
          </a:p>
        </p:txBody>
      </p:sp>
      <p:cxnSp>
        <p:nvCxnSpPr>
          <p:cNvPr id="33" name="Straight Connector 41">
            <a:extLst>
              <a:ext uri="{FF2B5EF4-FFF2-40B4-BE49-F238E27FC236}">
                <a16:creationId xmlns:a16="http://schemas.microsoft.com/office/drawing/2014/main" id="{73C9F1D4-7A8E-A7EF-490C-FF9D7BDB5FBA}"/>
              </a:ext>
            </a:extLst>
          </p:cNvPr>
          <p:cNvCxnSpPr/>
          <p:nvPr/>
        </p:nvCxnSpPr>
        <p:spPr>
          <a:xfrm>
            <a:off x="1011253" y="3247574"/>
            <a:ext cx="852988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34" name="Oval 3">
            <a:extLst>
              <a:ext uri="{FF2B5EF4-FFF2-40B4-BE49-F238E27FC236}">
                <a16:creationId xmlns:a16="http://schemas.microsoft.com/office/drawing/2014/main" id="{42A7EFEA-4FE8-241F-4110-ABC01EF0993B}"/>
              </a:ext>
            </a:extLst>
          </p:cNvPr>
          <p:cNvSpPr/>
          <p:nvPr/>
        </p:nvSpPr>
        <p:spPr>
          <a:xfrm>
            <a:off x="1379518" y="5614345"/>
            <a:ext cx="745067" cy="745067"/>
          </a:xfrm>
          <a:prstGeom prst="ellipse">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35" name="TextBox 4">
            <a:extLst>
              <a:ext uri="{FF2B5EF4-FFF2-40B4-BE49-F238E27FC236}">
                <a16:creationId xmlns:a16="http://schemas.microsoft.com/office/drawing/2014/main" id="{2F02BD7E-5D44-2B5A-07FC-9ED33AACE68A}"/>
              </a:ext>
            </a:extLst>
          </p:cNvPr>
          <p:cNvSpPr txBox="1"/>
          <p:nvPr/>
        </p:nvSpPr>
        <p:spPr>
          <a:xfrm>
            <a:off x="1439186" y="5844784"/>
            <a:ext cx="638316" cy="261610"/>
          </a:xfrm>
          <a:prstGeom prst="rect">
            <a:avLst/>
          </a:prstGeom>
          <a:noFill/>
        </p:spPr>
        <p:txBody>
          <a:bodyPr wrap="none" rtlCol="0">
            <a:spAutoFit/>
          </a:bodyPr>
          <a:lstStyle/>
          <a:p>
            <a:pPr algn="ctr"/>
            <a:r>
              <a:rPr lang="en-JP" sz="1100" dirty="0"/>
              <a:t>ecDNA</a:t>
            </a:r>
          </a:p>
        </p:txBody>
      </p:sp>
      <p:sp>
        <p:nvSpPr>
          <p:cNvPr id="36" name="Oval 5">
            <a:extLst>
              <a:ext uri="{FF2B5EF4-FFF2-40B4-BE49-F238E27FC236}">
                <a16:creationId xmlns:a16="http://schemas.microsoft.com/office/drawing/2014/main" id="{40642FE9-4481-A642-BDD1-35A56C7210E5}"/>
              </a:ext>
            </a:extLst>
          </p:cNvPr>
          <p:cNvSpPr/>
          <p:nvPr/>
        </p:nvSpPr>
        <p:spPr>
          <a:xfrm>
            <a:off x="2282834" y="5598176"/>
            <a:ext cx="745067" cy="745067"/>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sz="500" dirty="0">
              <a:solidFill>
                <a:sysClr val="windowText" lastClr="000000"/>
              </a:solidFill>
            </a:endParaRPr>
          </a:p>
        </p:txBody>
      </p:sp>
      <p:sp>
        <p:nvSpPr>
          <p:cNvPr id="37" name="TextBox 6">
            <a:extLst>
              <a:ext uri="{FF2B5EF4-FFF2-40B4-BE49-F238E27FC236}">
                <a16:creationId xmlns:a16="http://schemas.microsoft.com/office/drawing/2014/main" id="{01F2A5CA-33F8-84C2-F016-DDBE93D31514}"/>
              </a:ext>
            </a:extLst>
          </p:cNvPr>
          <p:cNvSpPr txBox="1"/>
          <p:nvPr/>
        </p:nvSpPr>
        <p:spPr>
          <a:xfrm>
            <a:off x="2308837" y="5761709"/>
            <a:ext cx="705642" cy="430887"/>
          </a:xfrm>
          <a:prstGeom prst="rect">
            <a:avLst/>
          </a:prstGeom>
          <a:noFill/>
        </p:spPr>
        <p:txBody>
          <a:bodyPr wrap="none" rtlCol="0">
            <a:spAutoFit/>
          </a:bodyPr>
          <a:lstStyle/>
          <a:p>
            <a:pPr algn="ctr"/>
            <a:r>
              <a:rPr lang="en-JP" sz="1100" dirty="0"/>
              <a:t>Copy</a:t>
            </a:r>
          </a:p>
          <a:p>
            <a:pPr algn="ctr"/>
            <a:r>
              <a:rPr lang="en-JP" sz="1100" dirty="0"/>
              <a:t>Number</a:t>
            </a:r>
          </a:p>
        </p:txBody>
      </p:sp>
      <p:pic>
        <p:nvPicPr>
          <p:cNvPr id="38" name="Picture 2" descr="国旗・国歌」について - 内閣府">
            <a:extLst>
              <a:ext uri="{FF2B5EF4-FFF2-40B4-BE49-F238E27FC236}">
                <a16:creationId xmlns:a16="http://schemas.microsoft.com/office/drawing/2014/main" id="{7BBC2564-800E-36AA-E4B2-862151A31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156" y="4736868"/>
            <a:ext cx="1001831" cy="66788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7">
            <a:extLst>
              <a:ext uri="{FF2B5EF4-FFF2-40B4-BE49-F238E27FC236}">
                <a16:creationId xmlns:a16="http://schemas.microsoft.com/office/drawing/2014/main" id="{3E324666-4D7A-8939-73C5-2B6EC8DF4FC1}"/>
              </a:ext>
            </a:extLst>
          </p:cNvPr>
          <p:cNvSpPr txBox="1"/>
          <p:nvPr/>
        </p:nvSpPr>
        <p:spPr>
          <a:xfrm>
            <a:off x="7948243" y="4025314"/>
            <a:ext cx="1569660" cy="369332"/>
          </a:xfrm>
          <a:prstGeom prst="rect">
            <a:avLst/>
          </a:prstGeom>
          <a:noFill/>
        </p:spPr>
        <p:txBody>
          <a:bodyPr wrap="none" rtlCol="0">
            <a:spAutoFit/>
          </a:bodyPr>
          <a:lstStyle/>
          <a:p>
            <a:r>
              <a:rPr lang="en-JP" dirty="0">
                <a:latin typeface="Hiragino Maru Gothic Pro W4" panose="020F0400000000000000" pitchFamily="34" charset="-128"/>
                <a:ea typeface="Hiragino Maru Gothic Pro W4" panose="020F0400000000000000" pitchFamily="34" charset="-128"/>
              </a:rPr>
              <a:t>データ利活用</a:t>
            </a:r>
          </a:p>
        </p:txBody>
      </p:sp>
      <p:sp>
        <p:nvSpPr>
          <p:cNvPr id="40" name="Rounded Rectangle 9">
            <a:extLst>
              <a:ext uri="{FF2B5EF4-FFF2-40B4-BE49-F238E27FC236}">
                <a16:creationId xmlns:a16="http://schemas.microsoft.com/office/drawing/2014/main" id="{29F46D1B-AEB0-AFAA-0E04-6228F0E9E156}"/>
              </a:ext>
            </a:extLst>
          </p:cNvPr>
          <p:cNvSpPr/>
          <p:nvPr/>
        </p:nvSpPr>
        <p:spPr>
          <a:xfrm>
            <a:off x="7617951" y="4784474"/>
            <a:ext cx="2230244" cy="718345"/>
          </a:xfrm>
          <a:prstGeom prst="roundRect">
            <a:avLst/>
          </a:prstGeom>
          <a:solidFill>
            <a:schemeClr val="accent2">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1" name="TextBox 10">
            <a:extLst>
              <a:ext uri="{FF2B5EF4-FFF2-40B4-BE49-F238E27FC236}">
                <a16:creationId xmlns:a16="http://schemas.microsoft.com/office/drawing/2014/main" id="{21B42CBA-9F51-744E-B40A-C390CB5AEBE0}"/>
              </a:ext>
            </a:extLst>
          </p:cNvPr>
          <p:cNvSpPr txBox="1"/>
          <p:nvPr/>
        </p:nvSpPr>
        <p:spPr>
          <a:xfrm>
            <a:off x="8066855" y="4982647"/>
            <a:ext cx="1338828" cy="369332"/>
          </a:xfrm>
          <a:prstGeom prst="rect">
            <a:avLst/>
          </a:prstGeom>
          <a:noFill/>
        </p:spPr>
        <p:txBody>
          <a:bodyPr wrap="none" rtlCol="0">
            <a:spAutoFit/>
          </a:bodyPr>
          <a:lstStyle/>
          <a:p>
            <a:r>
              <a:rPr lang="ja-JP" altLang="en-US">
                <a:latin typeface="Hiragino Maru Gothic Pro W4" panose="020F0400000000000000" pitchFamily="34" charset="-128"/>
                <a:ea typeface="Hiragino Maru Gothic Pro W4" panose="020F0400000000000000" pitchFamily="34" charset="-128"/>
              </a:rPr>
              <a:t>研究の立案</a:t>
            </a:r>
            <a:endParaRPr lang="en-JP" dirty="0">
              <a:latin typeface="Hiragino Maru Gothic Pro W4" panose="020F0400000000000000" pitchFamily="34" charset="-128"/>
              <a:ea typeface="Hiragino Maru Gothic Pro W4" panose="020F0400000000000000" pitchFamily="34" charset="-128"/>
            </a:endParaRPr>
          </a:p>
        </p:txBody>
      </p:sp>
      <p:sp>
        <p:nvSpPr>
          <p:cNvPr id="42" name="Cross 11">
            <a:extLst>
              <a:ext uri="{FF2B5EF4-FFF2-40B4-BE49-F238E27FC236}">
                <a16:creationId xmlns:a16="http://schemas.microsoft.com/office/drawing/2014/main" id="{1CEF14C3-8F8D-55FD-6964-5DD048CB8414}"/>
              </a:ext>
            </a:extLst>
          </p:cNvPr>
          <p:cNvSpPr/>
          <p:nvPr/>
        </p:nvSpPr>
        <p:spPr>
          <a:xfrm rot="2721844">
            <a:off x="5315383" y="3893752"/>
            <a:ext cx="802888" cy="803995"/>
          </a:xfrm>
          <a:prstGeom prst="plus">
            <a:avLst>
              <a:gd name="adj" fmla="val 44444"/>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3" name="Rounded Rectangle 13">
            <a:extLst>
              <a:ext uri="{FF2B5EF4-FFF2-40B4-BE49-F238E27FC236}">
                <a16:creationId xmlns:a16="http://schemas.microsoft.com/office/drawing/2014/main" id="{515FFDB5-209C-3F3D-17B8-F248EFBB0B40}"/>
              </a:ext>
            </a:extLst>
          </p:cNvPr>
          <p:cNvSpPr/>
          <p:nvPr/>
        </p:nvSpPr>
        <p:spPr>
          <a:xfrm>
            <a:off x="7617951" y="5741807"/>
            <a:ext cx="2230244" cy="718345"/>
          </a:xfrm>
          <a:prstGeom prst="roundRect">
            <a:avLst/>
          </a:prstGeom>
          <a:solidFill>
            <a:schemeClr val="accent6">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Hiragino Maru Gothic Pro W4" panose="020F0400000000000000" pitchFamily="34" charset="-128"/>
              <a:ea typeface="Hiragino Maru Gothic Pro W4" panose="020F0400000000000000" pitchFamily="34" charset="-128"/>
            </a:endParaRPr>
          </a:p>
        </p:txBody>
      </p:sp>
      <p:sp>
        <p:nvSpPr>
          <p:cNvPr id="44" name="TextBox 14">
            <a:extLst>
              <a:ext uri="{FF2B5EF4-FFF2-40B4-BE49-F238E27FC236}">
                <a16:creationId xmlns:a16="http://schemas.microsoft.com/office/drawing/2014/main" id="{8E5E46B0-0CC2-08DC-0007-BBFE0E9E114E}"/>
              </a:ext>
            </a:extLst>
          </p:cNvPr>
          <p:cNvSpPr txBox="1"/>
          <p:nvPr/>
        </p:nvSpPr>
        <p:spPr>
          <a:xfrm>
            <a:off x="7948243" y="5921288"/>
            <a:ext cx="1569660" cy="369332"/>
          </a:xfrm>
          <a:prstGeom prst="rect">
            <a:avLst/>
          </a:prstGeom>
          <a:noFill/>
        </p:spPr>
        <p:txBody>
          <a:bodyPr wrap="none" rtlCol="0">
            <a:spAutoFit/>
          </a:bodyPr>
          <a:lstStyle/>
          <a:p>
            <a:r>
              <a:rPr lang="en-JP" dirty="0">
                <a:latin typeface="Hiragino Maru Gothic Pro W4" panose="020F0400000000000000" pitchFamily="34" charset="-128"/>
                <a:ea typeface="Hiragino Maru Gothic Pro W4" panose="020F0400000000000000" pitchFamily="34" charset="-128"/>
              </a:rPr>
              <a:t>臨床医の関与</a:t>
            </a:r>
          </a:p>
        </p:txBody>
      </p:sp>
      <p:sp>
        <p:nvSpPr>
          <p:cNvPr id="3" name="スライド番号プレースホルダー 2">
            <a:extLst>
              <a:ext uri="{FF2B5EF4-FFF2-40B4-BE49-F238E27FC236}">
                <a16:creationId xmlns:a16="http://schemas.microsoft.com/office/drawing/2014/main" id="{23168A6C-8143-4F59-2E25-9CFCBDC59A3B}"/>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5" name="Picture 4" descr="日常 はかせ ぬいぐるみ">
            <a:extLst>
              <a:ext uri="{FF2B5EF4-FFF2-40B4-BE49-F238E27FC236}">
                <a16:creationId xmlns:a16="http://schemas.microsoft.com/office/drawing/2014/main" id="{819DBC5A-248F-72AC-8B5B-08726765E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457438" y="4173434"/>
            <a:ext cx="1141093" cy="24251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7">
            <a:extLst>
              <a:ext uri="{FF2B5EF4-FFF2-40B4-BE49-F238E27FC236}">
                <a16:creationId xmlns:a16="http://schemas.microsoft.com/office/drawing/2014/main" id="{90F598C5-1898-EE41-6290-6668E517DB4B}"/>
              </a:ext>
            </a:extLst>
          </p:cNvPr>
          <p:cNvSpPr txBox="1"/>
          <p:nvPr/>
        </p:nvSpPr>
        <p:spPr>
          <a:xfrm>
            <a:off x="9993245" y="3425162"/>
            <a:ext cx="2262158" cy="923330"/>
          </a:xfrm>
          <a:prstGeom prst="rect">
            <a:avLst/>
          </a:prstGeom>
          <a:noFill/>
        </p:spPr>
        <p:txBody>
          <a:bodyPr wrap="none" rtlCol="0">
            <a:spAutoFit/>
          </a:bodyPr>
          <a:lstStyle/>
          <a:p>
            <a:r>
              <a:rPr lang="en-JP" dirty="0">
                <a:latin typeface="Yu Gothic" panose="020B0400000000000000" pitchFamily="34" charset="-128"/>
                <a:ea typeface="Yu Gothic" panose="020B0400000000000000" pitchFamily="34" charset="-128"/>
              </a:rPr>
              <a:t>研究したいけど</a:t>
            </a:r>
          </a:p>
          <a:p>
            <a:r>
              <a:rPr lang="en-JP" dirty="0">
                <a:latin typeface="Yu Gothic" panose="020B0400000000000000" pitchFamily="34" charset="-128"/>
                <a:ea typeface="Yu Gothic" panose="020B0400000000000000" pitchFamily="34" charset="-128"/>
              </a:rPr>
              <a:t>何を研究して良いか</a:t>
            </a:r>
          </a:p>
          <a:p>
            <a:r>
              <a:rPr lang="en-JP" dirty="0">
                <a:latin typeface="Yu Gothic" panose="020B0400000000000000" pitchFamily="34" charset="-128"/>
                <a:ea typeface="Yu Gothic" panose="020B0400000000000000" pitchFamily="34" charset="-128"/>
              </a:rPr>
              <a:t>わからないのだ</a:t>
            </a:r>
          </a:p>
        </p:txBody>
      </p:sp>
      <p:sp>
        <p:nvSpPr>
          <p:cNvPr id="10" name="テキスト ボックス 9">
            <a:extLst>
              <a:ext uri="{FF2B5EF4-FFF2-40B4-BE49-F238E27FC236}">
                <a16:creationId xmlns:a16="http://schemas.microsoft.com/office/drawing/2014/main" id="{40DF2F11-8BF1-2B67-3A6C-6A2E48A119D5}"/>
              </a:ext>
            </a:extLst>
          </p:cNvPr>
          <p:cNvSpPr txBox="1"/>
          <p:nvPr/>
        </p:nvSpPr>
        <p:spPr>
          <a:xfrm>
            <a:off x="10379409" y="6483213"/>
            <a:ext cx="1297150" cy="261610"/>
          </a:xfrm>
          <a:prstGeom prst="rect">
            <a:avLst/>
          </a:prstGeom>
          <a:noFill/>
        </p:spPr>
        <p:txBody>
          <a:bodyPr wrap="none" rtlCol="0">
            <a:spAutoFit/>
          </a:bodyPr>
          <a:lstStyle/>
          <a:p>
            <a:r>
              <a:rPr kumimoji="1" lang="en-US" altLang="ja-JP" sz="1050" dirty="0"/>
              <a:t>©</a:t>
            </a:r>
            <a:r>
              <a:rPr kumimoji="1" lang="ja-JP" altLang="en-US" sz="1050"/>
              <a:t>あらゐけいいち</a:t>
            </a:r>
          </a:p>
        </p:txBody>
      </p:sp>
      <p:sp>
        <p:nvSpPr>
          <p:cNvPr id="11" name="テキスト ボックス 10">
            <a:extLst>
              <a:ext uri="{FF2B5EF4-FFF2-40B4-BE49-F238E27FC236}">
                <a16:creationId xmlns:a16="http://schemas.microsoft.com/office/drawing/2014/main" id="{A07151BF-26A5-F409-BF70-CC9DC1872915}"/>
              </a:ext>
            </a:extLst>
          </p:cNvPr>
          <p:cNvSpPr txBox="1"/>
          <p:nvPr/>
        </p:nvSpPr>
        <p:spPr>
          <a:xfrm>
            <a:off x="5027789" y="4677433"/>
            <a:ext cx="1261884" cy="307777"/>
          </a:xfrm>
          <a:prstGeom prst="rect">
            <a:avLst/>
          </a:prstGeom>
          <a:noFill/>
        </p:spPr>
        <p:txBody>
          <a:bodyPr wrap="none" rtlCol="0">
            <a:spAutoFit/>
          </a:bodyPr>
          <a:lstStyle/>
          <a:p>
            <a:r>
              <a:rPr kumimoji="1" lang="ja-JP" altLang="en-US" sz="1400"/>
              <a:t>倫理審査の壁</a:t>
            </a:r>
          </a:p>
        </p:txBody>
      </p:sp>
    </p:spTree>
    <p:extLst>
      <p:ext uri="{BB962C8B-B14F-4D97-AF65-F5344CB8AC3E}">
        <p14:creationId xmlns:p14="http://schemas.microsoft.com/office/powerpoint/2010/main" val="404335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図 58">
            <a:extLst>
              <a:ext uri="{FF2B5EF4-FFF2-40B4-BE49-F238E27FC236}">
                <a16:creationId xmlns:a16="http://schemas.microsoft.com/office/drawing/2014/main" id="{2540BF9B-2352-96FA-AA69-1F99FE144EE5}"/>
              </a:ext>
            </a:extLst>
          </p:cNvPr>
          <p:cNvPicPr>
            <a:picLocks noChangeAspect="1"/>
          </p:cNvPicPr>
          <p:nvPr/>
        </p:nvPicPr>
        <p:blipFill>
          <a:blip r:embed="rId3"/>
          <a:stretch>
            <a:fillRect/>
          </a:stretch>
        </p:blipFill>
        <p:spPr>
          <a:xfrm>
            <a:off x="3078218" y="4396511"/>
            <a:ext cx="1240000" cy="860299"/>
          </a:xfrm>
          <a:prstGeom prst="rect">
            <a:avLst/>
          </a:prstGeom>
        </p:spPr>
      </p:pic>
      <p:sp>
        <p:nvSpPr>
          <p:cNvPr id="46" name="Right Arrow 48">
            <a:extLst>
              <a:ext uri="{FF2B5EF4-FFF2-40B4-BE49-F238E27FC236}">
                <a16:creationId xmlns:a16="http://schemas.microsoft.com/office/drawing/2014/main" id="{817863E8-E7C0-29ED-2452-FFD689A90F40}"/>
              </a:ext>
            </a:extLst>
          </p:cNvPr>
          <p:cNvSpPr/>
          <p:nvPr/>
        </p:nvSpPr>
        <p:spPr bwMode="auto">
          <a:xfrm rot="16200000" flipH="1">
            <a:off x="3168871" y="3154996"/>
            <a:ext cx="1916391" cy="438454"/>
          </a:xfrm>
          <a:prstGeom prst="rightArrow">
            <a:avLst>
              <a:gd name="adj1" fmla="val 50000"/>
              <a:gd name="adj2" fmla="val 50000"/>
            </a:avLst>
          </a:prstGeom>
          <a:solidFill>
            <a:srgbClr val="2383BE"/>
          </a:solidFill>
          <a:ln w="9525" cap="flat" cmpd="sng" algn="ctr">
            <a:noFill/>
            <a:prstDash val="solid"/>
            <a:round/>
            <a:headEnd type="none" w="med" len="med"/>
            <a:tailEnd type="none" w="med" len="med"/>
          </a:ln>
          <a:effectLst/>
        </p:spPr>
        <p:txBody>
          <a:bodyPr/>
          <a:lstStyle/>
          <a:p>
            <a:pPr defTabSz="685800" eaLnBrk="0" hangingPunct="0">
              <a:defRPr/>
            </a:pPr>
            <a:endParaRPr lang="en-US">
              <a:solidFill>
                <a:prstClr val="black"/>
              </a:solidFill>
              <a:latin typeface="Hiragino Maru Gothic Pro W4" panose="020F0400000000000000" pitchFamily="34" charset="-128"/>
              <a:ea typeface="Hiragino Maru Gothic Pro W4" panose="020F0400000000000000" pitchFamily="34" charset="-128"/>
              <a:cs typeface="Corbel"/>
            </a:endParaRPr>
          </a:p>
        </p:txBody>
      </p:sp>
      <p:sp>
        <p:nvSpPr>
          <p:cNvPr id="65" name="角丸四角形 64">
            <a:extLst>
              <a:ext uri="{FF2B5EF4-FFF2-40B4-BE49-F238E27FC236}">
                <a16:creationId xmlns:a16="http://schemas.microsoft.com/office/drawing/2014/main" id="{EC8414ED-4026-EC1D-F9DC-30F7F104E674}"/>
              </a:ext>
            </a:extLst>
          </p:cNvPr>
          <p:cNvSpPr/>
          <p:nvPr/>
        </p:nvSpPr>
        <p:spPr>
          <a:xfrm>
            <a:off x="2424281" y="2655402"/>
            <a:ext cx="3584600" cy="1237592"/>
          </a:xfrm>
          <a:prstGeom prst="roundRect">
            <a:avLst>
              <a:gd name="adj" fmla="val 845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3DE314C8-4E08-4C9A-1185-E9B19B6F6D58}"/>
              </a:ext>
            </a:extLst>
          </p:cNvPr>
          <p:cNvPicPr>
            <a:picLocks noChangeAspect="1"/>
          </p:cNvPicPr>
          <p:nvPr/>
        </p:nvPicPr>
        <p:blipFill>
          <a:blip r:embed="rId4"/>
          <a:stretch>
            <a:fillRect/>
          </a:stretch>
        </p:blipFill>
        <p:spPr>
          <a:xfrm>
            <a:off x="6528686" y="1329963"/>
            <a:ext cx="1090667" cy="933702"/>
          </a:xfrm>
          <a:prstGeom prst="rect">
            <a:avLst/>
          </a:prstGeom>
        </p:spPr>
      </p:pic>
      <p:pic>
        <p:nvPicPr>
          <p:cNvPr id="55" name="図 54">
            <a:extLst>
              <a:ext uri="{FF2B5EF4-FFF2-40B4-BE49-F238E27FC236}">
                <a16:creationId xmlns:a16="http://schemas.microsoft.com/office/drawing/2014/main" id="{49FCCA9E-087B-664D-5EA6-A2CF3EC51CBD}"/>
              </a:ext>
            </a:extLst>
          </p:cNvPr>
          <p:cNvPicPr>
            <a:picLocks noChangeAspect="1"/>
          </p:cNvPicPr>
          <p:nvPr/>
        </p:nvPicPr>
        <p:blipFill>
          <a:blip r:embed="rId5"/>
          <a:stretch>
            <a:fillRect/>
          </a:stretch>
        </p:blipFill>
        <p:spPr>
          <a:xfrm>
            <a:off x="6789019" y="4548072"/>
            <a:ext cx="862898" cy="765129"/>
          </a:xfrm>
          <a:prstGeom prst="rect">
            <a:avLst/>
          </a:prstGeom>
        </p:spPr>
      </p:pic>
      <p:pic>
        <p:nvPicPr>
          <p:cNvPr id="53" name="図 52">
            <a:extLst>
              <a:ext uri="{FF2B5EF4-FFF2-40B4-BE49-F238E27FC236}">
                <a16:creationId xmlns:a16="http://schemas.microsoft.com/office/drawing/2014/main" id="{C92D6C25-E098-BABF-D6F2-3F2C21F25A63}"/>
              </a:ext>
            </a:extLst>
          </p:cNvPr>
          <p:cNvPicPr>
            <a:picLocks noChangeAspect="1"/>
          </p:cNvPicPr>
          <p:nvPr/>
        </p:nvPicPr>
        <p:blipFill>
          <a:blip r:embed="rId6"/>
          <a:stretch>
            <a:fillRect/>
          </a:stretch>
        </p:blipFill>
        <p:spPr>
          <a:xfrm>
            <a:off x="1197635" y="1447547"/>
            <a:ext cx="573570" cy="803368"/>
          </a:xfrm>
          <a:prstGeom prst="rect">
            <a:avLst/>
          </a:prstGeom>
        </p:spPr>
      </p:pic>
      <p:pic>
        <p:nvPicPr>
          <p:cNvPr id="60" name="図 59">
            <a:extLst>
              <a:ext uri="{FF2B5EF4-FFF2-40B4-BE49-F238E27FC236}">
                <a16:creationId xmlns:a16="http://schemas.microsoft.com/office/drawing/2014/main" id="{77E73288-A502-B93D-094F-6D04BF24E496}"/>
              </a:ext>
            </a:extLst>
          </p:cNvPr>
          <p:cNvPicPr>
            <a:picLocks noChangeAspect="1"/>
          </p:cNvPicPr>
          <p:nvPr/>
        </p:nvPicPr>
        <p:blipFill rotWithShape="1">
          <a:blip r:embed="rId7"/>
          <a:srcRect l="19379" t="61858" r="65229" b="20789"/>
          <a:stretch/>
        </p:blipFill>
        <p:spPr>
          <a:xfrm>
            <a:off x="251441" y="4408775"/>
            <a:ext cx="1273204" cy="802096"/>
          </a:xfrm>
          <a:prstGeom prst="rect">
            <a:avLst/>
          </a:prstGeom>
        </p:spPr>
      </p:pic>
      <p:pic>
        <p:nvPicPr>
          <p:cNvPr id="5" name="図 4" descr="グラフィカル ユーザー インターフェイス&#10;&#10;AI 生成コンテンツは誤りを含む可能性があります。">
            <a:extLst>
              <a:ext uri="{FF2B5EF4-FFF2-40B4-BE49-F238E27FC236}">
                <a16:creationId xmlns:a16="http://schemas.microsoft.com/office/drawing/2014/main" id="{B0F8E4F6-7FAF-FBB5-454A-F6754EC9A0A3}"/>
              </a:ext>
            </a:extLst>
          </p:cNvPr>
          <p:cNvPicPr>
            <a:picLocks noChangeAspect="1"/>
          </p:cNvPicPr>
          <p:nvPr/>
        </p:nvPicPr>
        <p:blipFill>
          <a:blip r:embed="rId8"/>
          <a:stretch>
            <a:fillRect/>
          </a:stretch>
        </p:blipFill>
        <p:spPr>
          <a:xfrm>
            <a:off x="7911942" y="726935"/>
            <a:ext cx="4123810" cy="2994812"/>
          </a:xfrm>
          <a:prstGeom prst="rect">
            <a:avLst/>
          </a:prstGeom>
        </p:spPr>
      </p:pic>
      <p:pic>
        <p:nvPicPr>
          <p:cNvPr id="7" name="図 6" descr="グラフ&#10;&#10;AI 生成コンテンツは誤りを含む可能性があります。">
            <a:extLst>
              <a:ext uri="{FF2B5EF4-FFF2-40B4-BE49-F238E27FC236}">
                <a16:creationId xmlns:a16="http://schemas.microsoft.com/office/drawing/2014/main" id="{C5F404C3-34FF-87FB-3EEC-2672AE26D07D}"/>
              </a:ext>
            </a:extLst>
          </p:cNvPr>
          <p:cNvPicPr>
            <a:picLocks noChangeAspect="1"/>
          </p:cNvPicPr>
          <p:nvPr/>
        </p:nvPicPr>
        <p:blipFill>
          <a:blip r:embed="rId9"/>
          <a:stretch>
            <a:fillRect/>
          </a:stretch>
        </p:blipFill>
        <p:spPr>
          <a:xfrm>
            <a:off x="7895046" y="3803152"/>
            <a:ext cx="4157603" cy="2994812"/>
          </a:xfrm>
          <a:prstGeom prst="rect">
            <a:avLst/>
          </a:prstGeom>
        </p:spPr>
      </p:pic>
      <p:sp>
        <p:nvSpPr>
          <p:cNvPr id="8" name="タイトル 1">
            <a:extLst>
              <a:ext uri="{FF2B5EF4-FFF2-40B4-BE49-F238E27FC236}">
                <a16:creationId xmlns:a16="http://schemas.microsoft.com/office/drawing/2014/main" id="{45EBD909-C7E8-A053-8731-002CCD0BFABE}"/>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データベースの利活用プラットフォーム</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 </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86FD8832-8EF9-1DBB-C30B-4E22F3AADF50}"/>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1" name="正方形/長方形 40">
            <a:extLst>
              <a:ext uri="{FF2B5EF4-FFF2-40B4-BE49-F238E27FC236}">
                <a16:creationId xmlns:a16="http://schemas.microsoft.com/office/drawing/2014/main" id="{9F4D7F3A-31B3-B1C3-8BAD-79159B503900}"/>
              </a:ext>
            </a:extLst>
          </p:cNvPr>
          <p:cNvSpPr/>
          <p:nvPr/>
        </p:nvSpPr>
        <p:spPr>
          <a:xfrm>
            <a:off x="2497043" y="3493473"/>
            <a:ext cx="3448737" cy="369332"/>
          </a:xfrm>
          <a:prstGeom prst="rect">
            <a:avLst/>
          </a:prstGeom>
        </p:spPr>
        <p:txBody>
          <a:bodyPr wrap="square">
            <a:spAutoFit/>
          </a:bodyPr>
          <a:lstStyle/>
          <a:p>
            <a:pPr marL="266700" indent="-266700"/>
            <a:r>
              <a:rPr lang="ja-JP" altLang="en-US">
                <a:latin typeface="Hiragino Maru Gothic Pro W4" panose="020F0400000000000000" pitchFamily="34" charset="-128"/>
                <a:ea typeface="Hiragino Maru Gothic Pro W4" panose="020F0400000000000000" pitchFamily="34" charset="-128"/>
              </a:rPr>
              <a:t>臨床</a:t>
            </a:r>
            <a:r>
              <a:rPr lang="ja-JP" altLang="en-US" dirty="0">
                <a:latin typeface="Hiragino Maru Gothic Pro W4" panose="020F0400000000000000" pitchFamily="34" charset="-128"/>
                <a:ea typeface="Hiragino Maru Gothic Pro W4" panose="020F0400000000000000" pitchFamily="34" charset="-128"/>
              </a:rPr>
              <a:t>ゲノム医療</a:t>
            </a:r>
            <a:r>
              <a:rPr lang="ja-JP" altLang="en-US">
                <a:latin typeface="Hiragino Maru Gothic Pro W4" panose="020F0400000000000000" pitchFamily="34" charset="-128"/>
                <a:ea typeface="Hiragino Maru Gothic Pro W4" panose="020F0400000000000000" pitchFamily="34" charset="-128"/>
              </a:rPr>
              <a:t>データ解析基盤</a:t>
            </a:r>
            <a:endParaRPr lang="ja-JP" altLang="en-US" dirty="0">
              <a:latin typeface="Hiragino Maru Gothic Pro W4" panose="020F0400000000000000" pitchFamily="34" charset="-128"/>
              <a:ea typeface="Hiragino Maru Gothic Pro W4" panose="020F0400000000000000" pitchFamily="34" charset="-128"/>
            </a:endParaRPr>
          </a:p>
        </p:txBody>
      </p:sp>
      <p:sp>
        <p:nvSpPr>
          <p:cNvPr id="43" name="環状矢印 42">
            <a:extLst>
              <a:ext uri="{FF2B5EF4-FFF2-40B4-BE49-F238E27FC236}">
                <a16:creationId xmlns:a16="http://schemas.microsoft.com/office/drawing/2014/main" id="{0BABE119-D2B0-9650-947A-B34D7158F6A0}"/>
              </a:ext>
            </a:extLst>
          </p:cNvPr>
          <p:cNvSpPr/>
          <p:nvPr/>
        </p:nvSpPr>
        <p:spPr>
          <a:xfrm rot="5130762">
            <a:off x="3131137" y="1416117"/>
            <a:ext cx="3938776" cy="4371058"/>
          </a:xfrm>
          <a:prstGeom prst="circularArrow">
            <a:avLst>
              <a:gd name="adj1" fmla="val 3359"/>
              <a:gd name="adj2" fmla="val 591737"/>
              <a:gd name="adj3" fmla="val 20241174"/>
              <a:gd name="adj4" fmla="val 10719680"/>
              <a:gd name="adj5" fmla="val 7052"/>
            </a:avLst>
          </a:prstGeom>
          <a:solidFill>
            <a:srgbClr val="238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kumimoji="1" lang="ja-JP" altLang="en-US">
              <a:solidFill>
                <a:prstClr val="black"/>
              </a:solidFill>
              <a:latin typeface="Hiragino Maru Gothic Pro W4" panose="020F0400000000000000" pitchFamily="34" charset="-128"/>
              <a:ea typeface="Hiragino Maru Gothic Pro W4" panose="020F0400000000000000" pitchFamily="34" charset="-128"/>
            </a:endParaRPr>
          </a:p>
        </p:txBody>
      </p:sp>
      <p:sp>
        <p:nvSpPr>
          <p:cNvPr id="44" name="環状矢印 43">
            <a:extLst>
              <a:ext uri="{FF2B5EF4-FFF2-40B4-BE49-F238E27FC236}">
                <a16:creationId xmlns:a16="http://schemas.microsoft.com/office/drawing/2014/main" id="{C77CA90D-A6D7-5C64-3DDB-8835B514E052}"/>
              </a:ext>
            </a:extLst>
          </p:cNvPr>
          <p:cNvSpPr/>
          <p:nvPr/>
        </p:nvSpPr>
        <p:spPr>
          <a:xfrm rot="5620175" flipV="1">
            <a:off x="1141579" y="1153333"/>
            <a:ext cx="3938776" cy="4810006"/>
          </a:xfrm>
          <a:prstGeom prst="circularArrow">
            <a:avLst>
              <a:gd name="adj1" fmla="val 3359"/>
              <a:gd name="adj2" fmla="val 591737"/>
              <a:gd name="adj3" fmla="val 20241174"/>
              <a:gd name="adj4" fmla="val 10719680"/>
              <a:gd name="adj5" fmla="val 7052"/>
            </a:avLst>
          </a:prstGeom>
          <a:solidFill>
            <a:srgbClr val="2383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kumimoji="1" lang="ja-JP" altLang="en-US">
              <a:solidFill>
                <a:prstClr val="black"/>
              </a:solidFill>
              <a:latin typeface="Hiragino Maru Gothic Pro W4" panose="020F0400000000000000" pitchFamily="34" charset="-128"/>
              <a:ea typeface="Hiragino Maru Gothic Pro W4" panose="020F0400000000000000" pitchFamily="34" charset="-128"/>
            </a:endParaRPr>
          </a:p>
        </p:txBody>
      </p:sp>
      <p:sp>
        <p:nvSpPr>
          <p:cNvPr id="45" name="正方形/長方形 44">
            <a:extLst>
              <a:ext uri="{FF2B5EF4-FFF2-40B4-BE49-F238E27FC236}">
                <a16:creationId xmlns:a16="http://schemas.microsoft.com/office/drawing/2014/main" id="{837A40EC-9BD8-8966-423A-37F84376C7D1}"/>
              </a:ext>
            </a:extLst>
          </p:cNvPr>
          <p:cNvSpPr/>
          <p:nvPr/>
        </p:nvSpPr>
        <p:spPr>
          <a:xfrm>
            <a:off x="2094412" y="5572822"/>
            <a:ext cx="1491114" cy="400110"/>
          </a:xfrm>
          <a:prstGeom prst="rect">
            <a:avLst/>
          </a:prstGeom>
        </p:spPr>
        <p:txBody>
          <a:bodyPr wrap="none">
            <a:spAutoFit/>
          </a:bodyPr>
          <a:lstStyle/>
          <a:p>
            <a:pPr algn="ctr" defTabSz="342900">
              <a:defRPr/>
            </a:pPr>
            <a:r>
              <a:rPr lang="ja-JP" altLang="en-US" sz="2000" b="1" dirty="0">
                <a:solidFill>
                  <a:prstClr val="black"/>
                </a:solidFill>
                <a:latin typeface="Hiragino Maru Gothic Pro W4" panose="020F0400000000000000" pitchFamily="34" charset="-128"/>
                <a:ea typeface="Hiragino Maru Gothic Pro W4" panose="020F0400000000000000" pitchFamily="34" charset="-128"/>
              </a:rPr>
              <a:t>ゲノム医療</a:t>
            </a:r>
          </a:p>
        </p:txBody>
      </p:sp>
      <p:sp>
        <p:nvSpPr>
          <p:cNvPr id="47" name="テキスト ボックス 46">
            <a:extLst>
              <a:ext uri="{FF2B5EF4-FFF2-40B4-BE49-F238E27FC236}">
                <a16:creationId xmlns:a16="http://schemas.microsoft.com/office/drawing/2014/main" id="{92458D8A-E3D1-8999-1C30-BFE2057A087E}"/>
              </a:ext>
            </a:extLst>
          </p:cNvPr>
          <p:cNvSpPr txBox="1"/>
          <p:nvPr/>
        </p:nvSpPr>
        <p:spPr>
          <a:xfrm>
            <a:off x="3387888" y="725005"/>
            <a:ext cx="1441420" cy="461665"/>
          </a:xfrm>
          <a:prstGeom prst="rect">
            <a:avLst/>
          </a:prstGeom>
          <a:solidFill>
            <a:schemeClr val="bg1"/>
          </a:solidFill>
        </p:spPr>
        <p:txBody>
          <a:bodyPr wrap="none" rtlCol="0">
            <a:spAutoFit/>
          </a:bodyPr>
          <a:lstStyle/>
          <a:p>
            <a:pP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知を磨く</a:t>
            </a:r>
          </a:p>
        </p:txBody>
      </p:sp>
      <p:sp>
        <p:nvSpPr>
          <p:cNvPr id="48" name="テキスト ボックス 47">
            <a:extLst>
              <a:ext uri="{FF2B5EF4-FFF2-40B4-BE49-F238E27FC236}">
                <a16:creationId xmlns:a16="http://schemas.microsoft.com/office/drawing/2014/main" id="{8BB1234B-8EED-6459-4350-92CDA4B8E0D9}"/>
              </a:ext>
            </a:extLst>
          </p:cNvPr>
          <p:cNvSpPr txBox="1"/>
          <p:nvPr/>
        </p:nvSpPr>
        <p:spPr>
          <a:xfrm>
            <a:off x="6116451" y="5406007"/>
            <a:ext cx="1441420" cy="461665"/>
          </a:xfrm>
          <a:prstGeom prst="rect">
            <a:avLst/>
          </a:prstGeom>
          <a:solidFill>
            <a:schemeClr val="bg1"/>
          </a:solidFill>
        </p:spPr>
        <p:txBody>
          <a:bodyPr wrap="none" rtlCol="0">
            <a:spAutoFit/>
          </a:bodyPr>
          <a:lstStyle/>
          <a:p>
            <a:pP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知を創る</a:t>
            </a:r>
          </a:p>
        </p:txBody>
      </p:sp>
      <p:sp>
        <p:nvSpPr>
          <p:cNvPr id="49" name="テキスト ボックス 48">
            <a:extLst>
              <a:ext uri="{FF2B5EF4-FFF2-40B4-BE49-F238E27FC236}">
                <a16:creationId xmlns:a16="http://schemas.microsoft.com/office/drawing/2014/main" id="{045B2949-6BEB-A761-6067-840825C1355F}"/>
              </a:ext>
            </a:extLst>
          </p:cNvPr>
          <p:cNvSpPr txBox="1"/>
          <p:nvPr/>
        </p:nvSpPr>
        <p:spPr>
          <a:xfrm>
            <a:off x="127445" y="5199069"/>
            <a:ext cx="1903832" cy="318924"/>
          </a:xfrm>
          <a:prstGeom prst="rect">
            <a:avLst/>
          </a:prstGeom>
          <a:solidFill>
            <a:schemeClr val="bg1"/>
          </a:solidFill>
        </p:spPr>
        <p:txBody>
          <a:bodyPr wrap="square" lIns="0" tIns="36000" rIns="0" bIns="36000" rtlCol="0">
            <a:spAutoFit/>
          </a:bodyPr>
          <a:lstStyle/>
          <a:p>
            <a:pPr algn="ctr" defTabSz="342900">
              <a:defRPr/>
            </a:pPr>
            <a:r>
              <a:rPr kumimoji="1" lang="ja-JP" altLang="en-US" sz="1600" dirty="0">
                <a:solidFill>
                  <a:prstClr val="black"/>
                </a:solidFill>
                <a:latin typeface="Hiragino Maru Gothic Pro W4" panose="020F0400000000000000" pitchFamily="34" charset="-128"/>
                <a:ea typeface="Hiragino Maru Gothic Pro W4" panose="020F0400000000000000" pitchFamily="34" charset="-128"/>
              </a:rPr>
              <a:t>エキスパートパネル</a:t>
            </a:r>
          </a:p>
        </p:txBody>
      </p:sp>
      <p:sp>
        <p:nvSpPr>
          <p:cNvPr id="50" name="テキスト ボックス 49">
            <a:extLst>
              <a:ext uri="{FF2B5EF4-FFF2-40B4-BE49-F238E27FC236}">
                <a16:creationId xmlns:a16="http://schemas.microsoft.com/office/drawing/2014/main" id="{2BDC5166-FA53-9454-6341-662C107B6071}"/>
              </a:ext>
            </a:extLst>
          </p:cNvPr>
          <p:cNvSpPr txBox="1"/>
          <p:nvPr/>
        </p:nvSpPr>
        <p:spPr>
          <a:xfrm>
            <a:off x="357366" y="5604255"/>
            <a:ext cx="1570342" cy="442035"/>
          </a:xfrm>
          <a:prstGeom prst="rect">
            <a:avLst/>
          </a:prstGeom>
          <a:solidFill>
            <a:schemeClr val="bg1"/>
          </a:solidFill>
        </p:spPr>
        <p:txBody>
          <a:bodyPr wrap="square" lIns="0" tIns="36000" rIns="0" bIns="36000" rtlCol="0">
            <a:spAutoFit/>
          </a:bodyPr>
          <a:lstStyle/>
          <a:p>
            <a:pPr algn="ctr" defTabSz="342900">
              <a:defRPr/>
            </a:pPr>
            <a:r>
              <a:rPr kumimoji="1" lang="ja-JP" altLang="en-US" sz="2400" b="1" dirty="0">
                <a:solidFill>
                  <a:schemeClr val="accent2"/>
                </a:solidFill>
                <a:latin typeface="Hiragino Maru Gothic Pro W4" panose="020F0400000000000000" pitchFamily="34" charset="-128"/>
                <a:ea typeface="Hiragino Maru Gothic Pro W4" panose="020F0400000000000000" pitchFamily="34" charset="-128"/>
              </a:rPr>
              <a:t>知を届ける</a:t>
            </a:r>
          </a:p>
        </p:txBody>
      </p:sp>
      <p:pic>
        <p:nvPicPr>
          <p:cNvPr id="51" name="図 50">
            <a:extLst>
              <a:ext uri="{FF2B5EF4-FFF2-40B4-BE49-F238E27FC236}">
                <a16:creationId xmlns:a16="http://schemas.microsoft.com/office/drawing/2014/main" id="{81C6AB3D-6206-5663-2235-50C7F18F1B4A}"/>
              </a:ext>
            </a:extLst>
          </p:cNvPr>
          <p:cNvPicPr>
            <a:picLocks noChangeAspect="1"/>
          </p:cNvPicPr>
          <p:nvPr/>
        </p:nvPicPr>
        <p:blipFill>
          <a:blip r:embed="rId10"/>
          <a:stretch>
            <a:fillRect/>
          </a:stretch>
        </p:blipFill>
        <p:spPr>
          <a:xfrm>
            <a:off x="3678169" y="4962562"/>
            <a:ext cx="1651285" cy="1037337"/>
          </a:xfrm>
          <a:prstGeom prst="rect">
            <a:avLst/>
          </a:prstGeom>
        </p:spPr>
      </p:pic>
      <p:pic>
        <p:nvPicPr>
          <p:cNvPr id="52" name="図 51">
            <a:extLst>
              <a:ext uri="{FF2B5EF4-FFF2-40B4-BE49-F238E27FC236}">
                <a16:creationId xmlns:a16="http://schemas.microsoft.com/office/drawing/2014/main" id="{B8547036-4E9D-BE6F-CCDA-2EE0A873DE18}"/>
              </a:ext>
            </a:extLst>
          </p:cNvPr>
          <p:cNvPicPr>
            <a:picLocks noChangeAspect="1"/>
          </p:cNvPicPr>
          <p:nvPr/>
        </p:nvPicPr>
        <p:blipFill rotWithShape="1">
          <a:blip r:embed="rId11"/>
          <a:srcRect l="36564" t="79959" r="52607" b="4910"/>
          <a:stretch/>
        </p:blipFill>
        <p:spPr>
          <a:xfrm>
            <a:off x="4470369" y="4240333"/>
            <a:ext cx="909444" cy="710066"/>
          </a:xfrm>
          <a:prstGeom prst="rect">
            <a:avLst/>
          </a:prstGeom>
        </p:spPr>
      </p:pic>
      <p:pic>
        <p:nvPicPr>
          <p:cNvPr id="54" name="図 53">
            <a:extLst>
              <a:ext uri="{FF2B5EF4-FFF2-40B4-BE49-F238E27FC236}">
                <a16:creationId xmlns:a16="http://schemas.microsoft.com/office/drawing/2014/main" id="{835D53EC-9D50-F700-706F-8D9D1D8561AB}"/>
              </a:ext>
            </a:extLst>
          </p:cNvPr>
          <p:cNvPicPr>
            <a:picLocks noChangeAspect="1"/>
          </p:cNvPicPr>
          <p:nvPr/>
        </p:nvPicPr>
        <p:blipFill>
          <a:blip r:embed="rId12"/>
          <a:stretch>
            <a:fillRect/>
          </a:stretch>
        </p:blipFill>
        <p:spPr>
          <a:xfrm>
            <a:off x="3687645" y="1237023"/>
            <a:ext cx="899377" cy="908855"/>
          </a:xfrm>
          <a:prstGeom prst="rect">
            <a:avLst/>
          </a:prstGeom>
        </p:spPr>
      </p:pic>
      <p:sp>
        <p:nvSpPr>
          <p:cNvPr id="58" name="正方形/長方形 57">
            <a:extLst>
              <a:ext uri="{FF2B5EF4-FFF2-40B4-BE49-F238E27FC236}">
                <a16:creationId xmlns:a16="http://schemas.microsoft.com/office/drawing/2014/main" id="{60C0D9B2-8B32-8E01-BAA7-FFB9D6E4819C}"/>
              </a:ext>
            </a:extLst>
          </p:cNvPr>
          <p:cNvSpPr/>
          <p:nvPr/>
        </p:nvSpPr>
        <p:spPr>
          <a:xfrm>
            <a:off x="4067924" y="3940953"/>
            <a:ext cx="2342176" cy="400110"/>
          </a:xfrm>
          <a:prstGeom prst="rect">
            <a:avLst/>
          </a:prstGeom>
        </p:spPr>
        <p:txBody>
          <a:bodyPr wrap="square">
            <a:spAutoFit/>
          </a:bodyPr>
          <a:lstStyle/>
          <a:p>
            <a:pPr algn="ctr" defTabSz="342900">
              <a:defRPr/>
            </a:pPr>
            <a:r>
              <a:rPr kumimoji="1" lang="ja-JP" altLang="en-US" sz="2000" b="1">
                <a:solidFill>
                  <a:schemeClr val="accent2"/>
                </a:solidFill>
                <a:latin typeface="Hiragino Maru Gothic Pro W4" panose="020F0400000000000000" pitchFamily="34" charset="-128"/>
                <a:ea typeface="Hiragino Maru Gothic Pro W4" panose="020F0400000000000000" pitchFamily="34" charset="-128"/>
              </a:rPr>
              <a:t>知を活かす</a:t>
            </a:r>
            <a:endParaRPr kumimoji="1" lang="ja-JP" altLang="en-US" sz="2000" b="1" dirty="0">
              <a:solidFill>
                <a:schemeClr val="accent2"/>
              </a:solidFill>
              <a:latin typeface="Hiragino Maru Gothic Pro W4" panose="020F0400000000000000" pitchFamily="34" charset="-128"/>
              <a:ea typeface="Hiragino Maru Gothic Pro W4" panose="020F0400000000000000" pitchFamily="34" charset="-128"/>
            </a:endParaRPr>
          </a:p>
        </p:txBody>
      </p:sp>
      <p:pic>
        <p:nvPicPr>
          <p:cNvPr id="62" name="Graphic 21">
            <a:extLst>
              <a:ext uri="{FF2B5EF4-FFF2-40B4-BE49-F238E27FC236}">
                <a16:creationId xmlns:a16="http://schemas.microsoft.com/office/drawing/2014/main" id="{46F5DDF9-10D7-9401-6455-0FF1C76FB4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94865" y="2868012"/>
            <a:ext cx="1674091" cy="415636"/>
          </a:xfrm>
          <a:prstGeom prst="rect">
            <a:avLst/>
          </a:prstGeom>
        </p:spPr>
      </p:pic>
      <p:pic>
        <p:nvPicPr>
          <p:cNvPr id="67" name="図 66" descr="背景パターン&#10;&#10;AI 生成コンテンツは誤りを含む可能性があります。">
            <a:extLst>
              <a:ext uri="{FF2B5EF4-FFF2-40B4-BE49-F238E27FC236}">
                <a16:creationId xmlns:a16="http://schemas.microsoft.com/office/drawing/2014/main" id="{AF5B5FAF-B9B9-226F-A070-97572DCED3DC}"/>
              </a:ext>
            </a:extLst>
          </p:cNvPr>
          <p:cNvPicPr>
            <a:picLocks noChangeAspect="1"/>
          </p:cNvPicPr>
          <p:nvPr/>
        </p:nvPicPr>
        <p:blipFill>
          <a:blip r:embed="rId15"/>
          <a:stretch>
            <a:fillRect/>
          </a:stretch>
        </p:blipFill>
        <p:spPr>
          <a:xfrm>
            <a:off x="2777792" y="2664440"/>
            <a:ext cx="676073" cy="834705"/>
          </a:xfrm>
          <a:prstGeom prst="rect">
            <a:avLst/>
          </a:prstGeom>
        </p:spPr>
      </p:pic>
      <p:sp>
        <p:nvSpPr>
          <p:cNvPr id="68" name="テキスト ボックス 67">
            <a:extLst>
              <a:ext uri="{FF2B5EF4-FFF2-40B4-BE49-F238E27FC236}">
                <a16:creationId xmlns:a16="http://schemas.microsoft.com/office/drawing/2014/main" id="{4CBBA699-C5C2-4257-BDEB-1A3273B1BDF1}"/>
              </a:ext>
            </a:extLst>
          </p:cNvPr>
          <p:cNvSpPr txBox="1"/>
          <p:nvPr/>
        </p:nvSpPr>
        <p:spPr>
          <a:xfrm>
            <a:off x="934831" y="6143862"/>
            <a:ext cx="5808000" cy="646331"/>
          </a:xfrm>
          <a:prstGeom prst="rect">
            <a:avLst/>
          </a:prstGeom>
          <a:solidFill>
            <a:schemeClr val="bg1">
              <a:lumMod val="95000"/>
            </a:schemeClr>
          </a:solidFill>
        </p:spPr>
        <p:txBody>
          <a:bodyPr wrap="none" rtlCol="0">
            <a:spAutoFit/>
          </a:bodyPr>
          <a:lstStyle/>
          <a:p>
            <a:r>
              <a:rPr kumimoji="1" lang="en-US" altLang="ja-JP" dirty="0">
                <a:latin typeface="Hiragino Maru Gothic Pro W4" panose="020F0400000000000000" pitchFamily="34" charset="-128"/>
                <a:ea typeface="Hiragino Maru Gothic Pro W4" panose="020F0400000000000000" pitchFamily="34" charset="-128"/>
              </a:rPr>
              <a:t>2024</a:t>
            </a:r>
            <a:r>
              <a:rPr kumimoji="1" lang="ja-JP" altLang="en-US">
                <a:latin typeface="Hiragino Maru Gothic Pro W4" panose="020F0400000000000000" pitchFamily="34" charset="-128"/>
                <a:ea typeface="Hiragino Maru Gothic Pro W4" panose="020F0400000000000000" pitchFamily="34" charset="-128"/>
              </a:rPr>
              <a:t>年</a:t>
            </a:r>
            <a:r>
              <a:rPr kumimoji="1" lang="en-US" altLang="ja-JP" dirty="0">
                <a:latin typeface="Hiragino Maru Gothic Pro W4" panose="020F0400000000000000" pitchFamily="34" charset="-128"/>
                <a:ea typeface="Hiragino Maru Gothic Pro W4" panose="020F0400000000000000" pitchFamily="34" charset="-128"/>
              </a:rPr>
              <a:t>10</a:t>
            </a:r>
            <a:r>
              <a:rPr kumimoji="1" lang="ja-JP" altLang="en-US">
                <a:latin typeface="Hiragino Maru Gothic Pro W4" panose="020F0400000000000000" pitchFamily="34" charset="-128"/>
                <a:ea typeface="Hiragino Maru Gothic Pro W4" panose="020F0400000000000000" pitchFamily="34" charset="-128"/>
              </a:rPr>
              <a:t>月　</a:t>
            </a:r>
            <a:r>
              <a:rPr lang="en-US" altLang="ja-JP" dirty="0" err="1">
                <a:latin typeface="Hiragino Maru Gothic Pro W4" panose="020F0400000000000000" pitchFamily="34" charset="-128"/>
                <a:ea typeface="Hiragino Maru Gothic Pro W4" panose="020F0400000000000000" pitchFamily="34" charset="-128"/>
              </a:rPr>
              <a:t>Github</a:t>
            </a:r>
            <a:r>
              <a:rPr lang="en-US" altLang="ja-JP" dirty="0">
                <a:latin typeface="Hiragino Maru Gothic Pro W4" panose="020F0400000000000000" pitchFamily="34" charset="-128"/>
                <a:ea typeface="Hiragino Maru Gothic Pro W4" panose="020F0400000000000000" pitchFamily="34" charset="-128"/>
              </a:rPr>
              <a:t>/Docker-hub</a:t>
            </a:r>
            <a:r>
              <a:rPr lang="ja-JP" altLang="en-US">
                <a:latin typeface="Hiragino Maru Gothic Pro W4" panose="020F0400000000000000" pitchFamily="34" charset="-128"/>
                <a:ea typeface="Hiragino Maru Gothic Pro W4" panose="020F0400000000000000" pitchFamily="34" charset="-128"/>
              </a:rPr>
              <a:t>で無償配布を開始</a:t>
            </a:r>
            <a:endParaRPr lang="en-US" altLang="ja-JP" dirty="0">
              <a:latin typeface="Hiragino Maru Gothic Pro W4" panose="020F0400000000000000" pitchFamily="34" charset="-128"/>
              <a:ea typeface="Hiragino Maru Gothic Pro W4" panose="020F0400000000000000" pitchFamily="34" charset="-128"/>
            </a:endParaRPr>
          </a:p>
          <a:p>
            <a:r>
              <a:rPr kumimoji="1" lang="en-US" altLang="ja-JP" dirty="0">
                <a:latin typeface="Hiragino Maru Gothic Pro W4" panose="020F0400000000000000" pitchFamily="34" charset="-128"/>
                <a:ea typeface="Hiragino Maru Gothic Pro W4" panose="020F0400000000000000" pitchFamily="34" charset="-128"/>
              </a:rPr>
              <a:t>2026</a:t>
            </a:r>
            <a:r>
              <a:rPr kumimoji="1" lang="ja-JP" altLang="en-US">
                <a:latin typeface="Hiragino Maru Gothic Pro W4" panose="020F0400000000000000" pitchFamily="34" charset="-128"/>
                <a:ea typeface="Hiragino Maru Gothic Pro W4" panose="020F0400000000000000" pitchFamily="34" charset="-128"/>
              </a:rPr>
              <a:t>年</a:t>
            </a:r>
            <a:r>
              <a:rPr kumimoji="1" lang="en-US" altLang="ja-JP" dirty="0">
                <a:latin typeface="Hiragino Maru Gothic Pro W4" panose="020F0400000000000000" pitchFamily="34" charset="-128"/>
                <a:ea typeface="Hiragino Maru Gothic Pro W4" panose="020F0400000000000000" pitchFamily="34" charset="-128"/>
              </a:rPr>
              <a:t>4</a:t>
            </a:r>
            <a:r>
              <a:rPr kumimoji="1" lang="ja-JP" altLang="en-US">
                <a:latin typeface="Hiragino Maru Gothic Pro W4" panose="020F0400000000000000" pitchFamily="34" charset="-128"/>
                <a:ea typeface="Hiragino Maru Gothic Pro W4" panose="020F0400000000000000" pitchFamily="34" charset="-128"/>
              </a:rPr>
              <a:t>月</a:t>
            </a:r>
            <a:r>
              <a:rPr lang="ja-JP" altLang="en-US">
                <a:latin typeface="Hiragino Maru Gothic Pro W4" panose="020F0400000000000000" pitchFamily="34" charset="-128"/>
                <a:ea typeface="Hiragino Maru Gothic Pro W4" panose="020F0400000000000000" pitchFamily="34" charset="-128"/>
              </a:rPr>
              <a:t>　  </a:t>
            </a:r>
            <a:r>
              <a:rPr lang="en-US" altLang="ja-JP" dirty="0">
                <a:latin typeface="Hiragino Maru Gothic Pro W4" panose="020F0400000000000000" pitchFamily="34" charset="-128"/>
                <a:ea typeface="Hiragino Maru Gothic Pro W4" panose="020F0400000000000000" pitchFamily="34" charset="-128"/>
              </a:rPr>
              <a:t>C-CAT</a:t>
            </a:r>
            <a:r>
              <a:rPr lang="ja-JP" altLang="en-US">
                <a:latin typeface="Hiragino Maru Gothic Pro W4" panose="020F0400000000000000" pitchFamily="34" charset="-128"/>
                <a:ea typeface="Hiragino Maru Gothic Pro W4" panose="020F0400000000000000" pitchFamily="34" charset="-128"/>
              </a:rPr>
              <a:t>公式サーバーで運用開始予定</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2" name="テキスト ボックス 1">
            <a:extLst>
              <a:ext uri="{FF2B5EF4-FFF2-40B4-BE49-F238E27FC236}">
                <a16:creationId xmlns:a16="http://schemas.microsoft.com/office/drawing/2014/main" id="{2152AFB0-E520-4D5B-0E1C-590D4E15BDC2}"/>
              </a:ext>
            </a:extLst>
          </p:cNvPr>
          <p:cNvSpPr txBox="1"/>
          <p:nvPr/>
        </p:nvSpPr>
        <p:spPr>
          <a:xfrm>
            <a:off x="4587022" y="1256997"/>
            <a:ext cx="1826141" cy="338554"/>
          </a:xfrm>
          <a:prstGeom prst="rect">
            <a:avLst/>
          </a:prstGeom>
          <a:noFill/>
        </p:spPr>
        <p:txBody>
          <a:bodyPr wrap="none" rtlCol="0">
            <a:spAutoFit/>
          </a:bodyPr>
          <a:lstStyle/>
          <a:p>
            <a:r>
              <a:rPr kumimoji="1" lang="ja-JP" altLang="en-US" sz="1600">
                <a:latin typeface="Hiragino Maru Gothic Pro W4" panose="020F0400000000000000" pitchFamily="34" charset="-128"/>
                <a:ea typeface="Hiragino Maru Gothic Pro W4" panose="020F0400000000000000" pitchFamily="34" charset="-128"/>
              </a:rPr>
              <a:t>知識データベース</a:t>
            </a:r>
          </a:p>
        </p:txBody>
      </p:sp>
      <p:sp>
        <p:nvSpPr>
          <p:cNvPr id="3" name="テキスト ボックス 2">
            <a:extLst>
              <a:ext uri="{FF2B5EF4-FFF2-40B4-BE49-F238E27FC236}">
                <a16:creationId xmlns:a16="http://schemas.microsoft.com/office/drawing/2014/main" id="{D3A6DED0-B832-5917-03FB-002AD51BF84E}"/>
              </a:ext>
            </a:extLst>
          </p:cNvPr>
          <p:cNvSpPr txBox="1"/>
          <p:nvPr/>
        </p:nvSpPr>
        <p:spPr>
          <a:xfrm>
            <a:off x="6998486" y="4195396"/>
            <a:ext cx="595035" cy="338554"/>
          </a:xfrm>
          <a:prstGeom prst="rect">
            <a:avLst/>
          </a:prstGeom>
          <a:noFill/>
        </p:spPr>
        <p:txBody>
          <a:bodyPr wrap="none" rtlCol="0">
            <a:spAutoFit/>
          </a:bodyPr>
          <a:lstStyle/>
          <a:p>
            <a:r>
              <a:rPr lang="ja-JP" altLang="en-US" sz="1600">
                <a:latin typeface="Hiragino Maru Gothic Pro W4" panose="020F0400000000000000" pitchFamily="34" charset="-128"/>
                <a:ea typeface="Hiragino Maru Gothic Pro W4" panose="020F0400000000000000" pitchFamily="34" charset="-128"/>
              </a:rPr>
              <a:t>創薬</a:t>
            </a:r>
            <a:endParaRPr kumimoji="1" lang="ja-JP" altLang="en-US" sz="1600">
              <a:latin typeface="Hiragino Maru Gothic Pro W4" panose="020F0400000000000000" pitchFamily="34" charset="-128"/>
              <a:ea typeface="Hiragino Maru Gothic Pro W4" panose="020F0400000000000000" pitchFamily="34" charset="-128"/>
            </a:endParaRPr>
          </a:p>
        </p:txBody>
      </p:sp>
      <p:sp>
        <p:nvSpPr>
          <p:cNvPr id="4" name="スライド番号プレースホルダー 2">
            <a:extLst>
              <a:ext uri="{FF2B5EF4-FFF2-40B4-BE49-F238E27FC236}">
                <a16:creationId xmlns:a16="http://schemas.microsoft.com/office/drawing/2014/main" id="{4F81BFBC-7DE4-9416-27C6-F5E3C72FF463}"/>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56794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20F90-ABB7-6621-8CF4-95E920DB5785}"/>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EC0036F4-CD43-5704-318E-20EF24A1585E}"/>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FELIS</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a:t>
            </a:r>
            <a:r>
              <a:rPr lang="en-AU" altLang="ja-JP" sz="2800" b="1" dirty="0">
                <a:solidFill>
                  <a:srgbClr val="002060"/>
                </a:solidFill>
                <a:latin typeface="Hiragino Maru Gothic Pro W4" panose="020F0400000000000000" pitchFamily="34" charset="-128"/>
                <a:ea typeface="Hiragino Maru Gothic Pro W4" panose="020F0400000000000000" pitchFamily="34" charset="-128"/>
              </a:rPr>
              <a:t>Web</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アプリとしてブラウザから解析可能</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A027C491-73E4-3EB7-D8C4-016B253D36EB}"/>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02077AE7-3A59-9765-AB07-9EF2B319D953}"/>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10" name="テキスト プレースホルダー 2">
            <a:extLst>
              <a:ext uri="{FF2B5EF4-FFF2-40B4-BE49-F238E27FC236}">
                <a16:creationId xmlns:a16="http://schemas.microsoft.com/office/drawing/2014/main" id="{E09C485C-50F3-9C8B-6C45-ABFE5AEBA801}"/>
              </a:ext>
            </a:extLst>
          </p:cNvPr>
          <p:cNvSpPr txBox="1">
            <a:spLocks/>
          </p:cNvSpPr>
          <p:nvPr/>
        </p:nvSpPr>
        <p:spPr>
          <a:xfrm>
            <a:off x="508860" y="940173"/>
            <a:ext cx="11596672" cy="5669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Clr>
                <a:srgbClr val="002060"/>
              </a:buClr>
              <a:buSzPct val="100000"/>
            </a:pPr>
            <a:r>
              <a:rPr lang="en-US" altLang="ja-JP" sz="2400" dirty="0"/>
              <a:t>FELIS: </a:t>
            </a:r>
            <a:r>
              <a:rPr lang="en-US" altLang="ja-JP" sz="3200" u="sng" dirty="0"/>
              <a:t>F</a:t>
            </a:r>
            <a:r>
              <a:rPr lang="en-US" altLang="ja-JP" sz="2400" dirty="0"/>
              <a:t>lexible </a:t>
            </a:r>
            <a:r>
              <a:rPr lang="en-US" altLang="ja-JP" sz="3200" u="sng" dirty="0"/>
              <a:t>E</a:t>
            </a:r>
            <a:r>
              <a:rPr lang="en-US" altLang="ja-JP" sz="2400" dirty="0"/>
              <a:t>xploration for </a:t>
            </a:r>
            <a:r>
              <a:rPr lang="en-US" altLang="ja-JP" sz="3200" u="sng" dirty="0" err="1"/>
              <a:t>LI</a:t>
            </a:r>
            <a:r>
              <a:rPr lang="en-US" altLang="ja-JP" sz="2400" dirty="0" err="1"/>
              <a:t>quid</a:t>
            </a:r>
            <a:r>
              <a:rPr lang="en-US" altLang="ja-JP" sz="2400" dirty="0"/>
              <a:t> and </a:t>
            </a:r>
            <a:r>
              <a:rPr lang="en-US" altLang="ja-JP" sz="3200" u="sng" dirty="0"/>
              <a:t>S</a:t>
            </a:r>
            <a:r>
              <a:rPr lang="en-US" altLang="ja-JP" sz="2400" dirty="0"/>
              <a:t>olid tumor clinical sequencing</a:t>
            </a:r>
          </a:p>
        </p:txBody>
      </p:sp>
      <p:pic>
        <p:nvPicPr>
          <p:cNvPr id="12" name="図 11" descr="グラフィカル ユーザー インターフェイス, アプリケーション, メール&#10;&#10;AI 生成コンテンツは誤りを含む可能性があります。">
            <a:extLst>
              <a:ext uri="{FF2B5EF4-FFF2-40B4-BE49-F238E27FC236}">
                <a16:creationId xmlns:a16="http://schemas.microsoft.com/office/drawing/2014/main" id="{637592FF-0A66-395E-3573-1E9B8F21A869}"/>
              </a:ext>
            </a:extLst>
          </p:cNvPr>
          <p:cNvPicPr>
            <a:picLocks noChangeAspect="1"/>
          </p:cNvPicPr>
          <p:nvPr/>
        </p:nvPicPr>
        <p:blipFill>
          <a:blip r:embed="rId3"/>
          <a:srcRect t="1" b="44768"/>
          <a:stretch>
            <a:fillRect/>
          </a:stretch>
        </p:blipFill>
        <p:spPr>
          <a:xfrm>
            <a:off x="185353" y="1721589"/>
            <a:ext cx="11920179" cy="4196238"/>
          </a:xfrm>
          <a:prstGeom prst="rect">
            <a:avLst/>
          </a:prstGeom>
        </p:spPr>
      </p:pic>
      <p:sp>
        <p:nvSpPr>
          <p:cNvPr id="13" name="テキスト ボックス 12">
            <a:extLst>
              <a:ext uri="{FF2B5EF4-FFF2-40B4-BE49-F238E27FC236}">
                <a16:creationId xmlns:a16="http://schemas.microsoft.com/office/drawing/2014/main" id="{C38F9352-3128-A21B-169D-5D82285FAF51}"/>
              </a:ext>
            </a:extLst>
          </p:cNvPr>
          <p:cNvSpPr txBox="1"/>
          <p:nvPr/>
        </p:nvSpPr>
        <p:spPr>
          <a:xfrm>
            <a:off x="2316480" y="6240694"/>
            <a:ext cx="7050328" cy="369332"/>
          </a:xfrm>
          <a:prstGeom prst="rect">
            <a:avLst/>
          </a:prstGeom>
          <a:noFill/>
        </p:spPr>
        <p:txBody>
          <a:bodyPr wrap="none" rtlCol="0">
            <a:spAutoFit/>
          </a:bodyPr>
          <a:lstStyle/>
          <a:p>
            <a:r>
              <a:rPr kumimoji="1" lang="en-US" altLang="ja-JP" dirty="0"/>
              <a:t>FELIS</a:t>
            </a:r>
            <a:r>
              <a:rPr kumimoji="1" lang="ja-JP" altLang="en-US"/>
              <a:t>を使ってどのような解析ができるのかを以下でお示しします</a:t>
            </a:r>
          </a:p>
        </p:txBody>
      </p:sp>
    </p:spTree>
    <p:extLst>
      <p:ext uri="{BB962C8B-B14F-4D97-AF65-F5344CB8AC3E}">
        <p14:creationId xmlns:p14="http://schemas.microsoft.com/office/powerpoint/2010/main" val="379816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3E5AD-D186-E4C1-1B3A-952498D08DE4}"/>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132648BB-46FC-33D7-4DD3-9505D5048118}"/>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CC54F25E-C121-F363-BE65-FC684813E151}"/>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C184580C-8C1B-1D57-20A3-13581C64BAA6}"/>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graphicFrame>
        <p:nvGraphicFramePr>
          <p:cNvPr id="2" name="表 1">
            <a:extLst>
              <a:ext uri="{FF2B5EF4-FFF2-40B4-BE49-F238E27FC236}">
                <a16:creationId xmlns:a16="http://schemas.microsoft.com/office/drawing/2014/main" id="{38997F50-D14D-5D36-55E2-774B81288474}"/>
              </a:ext>
            </a:extLst>
          </p:cNvPr>
          <p:cNvGraphicFramePr>
            <a:graphicFrameLocks noGrp="1"/>
          </p:cNvGraphicFramePr>
          <p:nvPr/>
        </p:nvGraphicFramePr>
        <p:xfrm>
          <a:off x="520700" y="3872443"/>
          <a:ext cx="4927600" cy="2331837"/>
        </p:xfrm>
        <a:graphic>
          <a:graphicData uri="http://schemas.openxmlformats.org/drawingml/2006/table">
            <a:tbl>
              <a:tblPr>
                <a:tableStyleId>{5C22544A-7EE6-4342-B048-85BDC9FD1C3A}</a:tableStyleId>
              </a:tblPr>
              <a:tblGrid>
                <a:gridCol w="1988851">
                  <a:extLst>
                    <a:ext uri="{9D8B030D-6E8A-4147-A177-3AD203B41FA5}">
                      <a16:colId xmlns:a16="http://schemas.microsoft.com/office/drawing/2014/main" val="4024577295"/>
                    </a:ext>
                  </a:extLst>
                </a:gridCol>
                <a:gridCol w="2938749">
                  <a:extLst>
                    <a:ext uri="{9D8B030D-6E8A-4147-A177-3AD203B41FA5}">
                      <a16:colId xmlns:a16="http://schemas.microsoft.com/office/drawing/2014/main" val="1128427401"/>
                    </a:ext>
                  </a:extLst>
                </a:gridCol>
              </a:tblGrid>
              <a:tr h="586682">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Mean (SD)</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61.7 (14.1)</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7695099"/>
                  </a:ext>
                </a:extLst>
              </a:tr>
              <a:tr h="1158473">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Median</a:t>
                      </a:r>
                    </a:p>
                    <a:p>
                      <a:pPr algn="ctr" fontAlgn="b"/>
                      <a:r>
                        <a:rPr lang="en-US" sz="2400" u="none" strike="noStrike" dirty="0">
                          <a:solidFill>
                            <a:srgbClr val="002060"/>
                          </a:solidFill>
                          <a:effectLst/>
                          <a:latin typeface="Arial" panose="020B0604020202020204" pitchFamily="34" charset="0"/>
                          <a:cs typeface="Arial" panose="020B0604020202020204" pitchFamily="34" charset="0"/>
                        </a:rPr>
                        <a:t>(Q1, Q3)</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64 (54, 72)</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385072"/>
                  </a:ext>
                </a:extLst>
              </a:tr>
              <a:tr h="586682">
                <a:tc>
                  <a:txBody>
                    <a:bodyPr/>
                    <a:lstStyle/>
                    <a:p>
                      <a:pPr algn="ctr" fontAlgn="b"/>
                      <a:r>
                        <a:rPr lang="en-US" sz="2400" u="none" strike="noStrike" dirty="0">
                          <a:solidFill>
                            <a:srgbClr val="002060"/>
                          </a:solidFill>
                          <a:effectLst/>
                          <a:latin typeface="Arial" panose="020B0604020202020204" pitchFamily="34" charset="0"/>
                          <a:cs typeface="Arial" panose="020B0604020202020204" pitchFamily="34" charset="0"/>
                        </a:rPr>
                        <a:t>Min, Max</a:t>
                      </a:r>
                      <a:endParaRPr lang="en-US"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altLang="ja-JP" sz="2400" u="none" strike="noStrike" dirty="0">
                          <a:solidFill>
                            <a:srgbClr val="002060"/>
                          </a:solidFill>
                          <a:effectLst/>
                          <a:latin typeface="Arial" panose="020B0604020202020204" pitchFamily="34" charset="0"/>
                          <a:cs typeface="Arial" panose="020B0604020202020204" pitchFamily="34" charset="0"/>
                        </a:rPr>
                        <a:t>0, 99</a:t>
                      </a:r>
                      <a:endParaRPr lang="en-US" altLang="ja-JP" sz="2400" b="0" i="0" u="none" strike="noStrike" dirty="0">
                        <a:solidFill>
                          <a:srgbClr val="002060"/>
                        </a:solidFill>
                        <a:effectLst/>
                        <a:latin typeface="Arial" panose="020B0604020202020204" pitchFamily="34" charset="0"/>
                        <a:ea typeface="游ゴシック" panose="020B0400000000000000" pitchFamily="34" charset="-128"/>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1842940"/>
                  </a:ext>
                </a:extLst>
              </a:tr>
            </a:tbl>
          </a:graphicData>
        </a:graphic>
      </p:graphicFrame>
      <p:sp>
        <p:nvSpPr>
          <p:cNvPr id="3" name="角丸四角形 2">
            <a:extLst>
              <a:ext uri="{FF2B5EF4-FFF2-40B4-BE49-F238E27FC236}">
                <a16:creationId xmlns:a16="http://schemas.microsoft.com/office/drawing/2014/main" id="{90B0DDFA-D52D-3370-28F9-969C3D37A5C9}"/>
              </a:ext>
            </a:extLst>
          </p:cNvPr>
          <p:cNvSpPr/>
          <p:nvPr/>
        </p:nvSpPr>
        <p:spPr>
          <a:xfrm>
            <a:off x="520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Number of Patients</a:t>
            </a:r>
          </a:p>
        </p:txBody>
      </p:sp>
      <p:sp>
        <p:nvSpPr>
          <p:cNvPr id="5" name="角丸四角形 4">
            <a:extLst>
              <a:ext uri="{FF2B5EF4-FFF2-40B4-BE49-F238E27FC236}">
                <a16:creationId xmlns:a16="http://schemas.microsoft.com/office/drawing/2014/main" id="{AB7948D8-EB98-42C7-9E4D-17CEF3004FD5}"/>
              </a:ext>
            </a:extLst>
          </p:cNvPr>
          <p:cNvSpPr/>
          <p:nvPr/>
        </p:nvSpPr>
        <p:spPr>
          <a:xfrm>
            <a:off x="6743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Diagnosis</a:t>
            </a:r>
          </a:p>
        </p:txBody>
      </p:sp>
      <p:sp>
        <p:nvSpPr>
          <p:cNvPr id="6" name="テキスト ボックス 5">
            <a:extLst>
              <a:ext uri="{FF2B5EF4-FFF2-40B4-BE49-F238E27FC236}">
                <a16:creationId xmlns:a16="http://schemas.microsoft.com/office/drawing/2014/main" id="{D4CF4C0C-0190-0896-2B4B-C72EF845638B}"/>
              </a:ext>
            </a:extLst>
          </p:cNvPr>
          <p:cNvSpPr txBox="1"/>
          <p:nvPr/>
        </p:nvSpPr>
        <p:spPr>
          <a:xfrm>
            <a:off x="520700" y="1611659"/>
            <a:ext cx="4927599" cy="954107"/>
          </a:xfrm>
          <a:prstGeom prst="rect">
            <a:avLst/>
          </a:prstGeom>
          <a:noFill/>
        </p:spPr>
        <p:txBody>
          <a:bodyPr wrap="square" rtlCol="0">
            <a:spAutoFit/>
          </a:bodyPr>
          <a:lstStyle/>
          <a:p>
            <a:pPr algn="ctr" fontAlgn="b"/>
            <a:r>
              <a:rPr lang="en-US" altLang="ja-JP" sz="2400" dirty="0">
                <a:solidFill>
                  <a:srgbClr val="002060"/>
                </a:solidFill>
                <a:latin typeface="Arial" panose="020B0604020202020204" pitchFamily="34" charset="0"/>
                <a:cs typeface="Arial" panose="020B0604020202020204" pitchFamily="34" charset="0"/>
              </a:rPr>
              <a:t>N = 101,229</a:t>
            </a:r>
          </a:p>
          <a:p>
            <a:pPr algn="ctr" fontAlgn="b"/>
            <a:endParaRPr lang="en-US" altLang="ja-JP" sz="800" dirty="0">
              <a:solidFill>
                <a:srgbClr val="002060"/>
              </a:solidFill>
              <a:latin typeface="Arial" panose="020B0604020202020204" pitchFamily="34" charset="0"/>
              <a:cs typeface="Arial" panose="020B0604020202020204" pitchFamily="34" charset="0"/>
            </a:endParaRPr>
          </a:p>
          <a:p>
            <a:pPr algn="ctr" fontAlgn="b"/>
            <a:r>
              <a:rPr lang="en-US" altLang="ja-JP" sz="2400" dirty="0">
                <a:solidFill>
                  <a:srgbClr val="002060"/>
                </a:solidFill>
                <a:latin typeface="Arial" panose="020B0604020202020204" pitchFamily="34" charset="0"/>
                <a:cs typeface="Arial" panose="020B0604020202020204" pitchFamily="34" charset="0"/>
              </a:rPr>
              <a:t>(6/2019 - 7/2025)</a:t>
            </a:r>
            <a:endParaRPr lang="ja-JP" altLang="en-US" sz="2400">
              <a:solidFill>
                <a:srgbClr val="002060"/>
              </a:solidFill>
              <a:latin typeface="Arial" panose="020B0604020202020204" pitchFamily="34" charset="0"/>
              <a:cs typeface="Arial" panose="020B0604020202020204" pitchFamily="34" charset="0"/>
            </a:endParaRPr>
          </a:p>
        </p:txBody>
      </p:sp>
      <p:sp>
        <p:nvSpPr>
          <p:cNvPr id="7" name="角丸四角形 6">
            <a:extLst>
              <a:ext uri="{FF2B5EF4-FFF2-40B4-BE49-F238E27FC236}">
                <a16:creationId xmlns:a16="http://schemas.microsoft.com/office/drawing/2014/main" id="{DD414D4A-22C7-B420-FA3F-5C56DF5F7470}"/>
              </a:ext>
            </a:extLst>
          </p:cNvPr>
          <p:cNvSpPr/>
          <p:nvPr/>
        </p:nvSpPr>
        <p:spPr>
          <a:xfrm>
            <a:off x="520700" y="3261363"/>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Age at CGP</a:t>
            </a:r>
          </a:p>
        </p:txBody>
      </p:sp>
      <p:graphicFrame>
        <p:nvGraphicFramePr>
          <p:cNvPr id="11" name="グラフ 10">
            <a:extLst>
              <a:ext uri="{FF2B5EF4-FFF2-40B4-BE49-F238E27FC236}">
                <a16:creationId xmlns:a16="http://schemas.microsoft.com/office/drawing/2014/main" id="{BFF4F10F-B3F9-C648-80CA-F1515F93E4D3}"/>
              </a:ext>
            </a:extLst>
          </p:cNvPr>
          <p:cNvGraphicFramePr>
            <a:graphicFrameLocks/>
          </p:cNvGraphicFramePr>
          <p:nvPr/>
        </p:nvGraphicFramePr>
        <p:xfrm>
          <a:off x="5762861" y="800738"/>
          <a:ext cx="6889277" cy="5778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097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6D4E9-107B-5AFF-DB50-7A37BEB4E068}"/>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105A4AF9-5AA0-3D7D-8ECF-76BD2A1B628B}"/>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8D40998B-09C3-F298-3411-6101746E6A86}"/>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BF4F5264-0170-9054-CCFA-F4E48CBAB6C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2" name="角丸四角形 1">
            <a:extLst>
              <a:ext uri="{FF2B5EF4-FFF2-40B4-BE49-F238E27FC236}">
                <a16:creationId xmlns:a16="http://schemas.microsoft.com/office/drawing/2014/main" id="{470607FD-F2C0-96E3-DB20-51C44BBB12DD}"/>
              </a:ext>
            </a:extLst>
          </p:cNvPr>
          <p:cNvSpPr/>
          <p:nvPr/>
        </p:nvSpPr>
        <p:spPr>
          <a:xfrm>
            <a:off x="5207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Sex</a:t>
            </a:r>
          </a:p>
        </p:txBody>
      </p:sp>
      <p:sp>
        <p:nvSpPr>
          <p:cNvPr id="3" name="角丸四角形 2">
            <a:extLst>
              <a:ext uri="{FF2B5EF4-FFF2-40B4-BE49-F238E27FC236}">
                <a16:creationId xmlns:a16="http://schemas.microsoft.com/office/drawing/2014/main" id="{7151DC90-CC5D-DFDC-5ABA-4C1703D1D24B}"/>
              </a:ext>
            </a:extLst>
          </p:cNvPr>
          <p:cNvSpPr/>
          <p:nvPr/>
        </p:nvSpPr>
        <p:spPr>
          <a:xfrm>
            <a:off x="45974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PS</a:t>
            </a:r>
          </a:p>
        </p:txBody>
      </p:sp>
      <p:sp>
        <p:nvSpPr>
          <p:cNvPr id="5" name="角丸四角形 4">
            <a:extLst>
              <a:ext uri="{FF2B5EF4-FFF2-40B4-BE49-F238E27FC236}">
                <a16:creationId xmlns:a16="http://schemas.microsoft.com/office/drawing/2014/main" id="{36A1EF00-96F2-B421-6B9E-C78A79D497A7}"/>
              </a:ext>
            </a:extLst>
          </p:cNvPr>
          <p:cNvSpPr/>
          <p:nvPr/>
        </p:nvSpPr>
        <p:spPr>
          <a:xfrm>
            <a:off x="8674100" y="1053215"/>
            <a:ext cx="29972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Any metastasis</a:t>
            </a:r>
          </a:p>
        </p:txBody>
      </p:sp>
      <p:graphicFrame>
        <p:nvGraphicFramePr>
          <p:cNvPr id="6" name="グラフ 5">
            <a:extLst>
              <a:ext uri="{FF2B5EF4-FFF2-40B4-BE49-F238E27FC236}">
                <a16:creationId xmlns:a16="http://schemas.microsoft.com/office/drawing/2014/main" id="{470D4776-607E-1BD7-E662-3D28A2877144}"/>
              </a:ext>
            </a:extLst>
          </p:cNvPr>
          <p:cNvGraphicFramePr>
            <a:graphicFrameLocks/>
          </p:cNvGraphicFramePr>
          <p:nvPr/>
        </p:nvGraphicFramePr>
        <p:xfrm>
          <a:off x="455253" y="1831258"/>
          <a:ext cx="3488949" cy="45558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グラフ 6">
            <a:extLst>
              <a:ext uri="{FF2B5EF4-FFF2-40B4-BE49-F238E27FC236}">
                <a16:creationId xmlns:a16="http://schemas.microsoft.com/office/drawing/2014/main" id="{A8C41241-270A-1FF2-4985-5FB6943EAF9E}"/>
              </a:ext>
            </a:extLst>
          </p:cNvPr>
          <p:cNvGraphicFramePr>
            <a:graphicFrameLocks/>
          </p:cNvGraphicFramePr>
          <p:nvPr/>
        </p:nvGraphicFramePr>
        <p:xfrm>
          <a:off x="3777712" y="879400"/>
          <a:ext cx="4593525" cy="5372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グラフ 9">
            <a:extLst>
              <a:ext uri="{FF2B5EF4-FFF2-40B4-BE49-F238E27FC236}">
                <a16:creationId xmlns:a16="http://schemas.microsoft.com/office/drawing/2014/main" id="{0FD9AC29-C6F5-CF6C-5F89-F14E63914041}"/>
              </a:ext>
            </a:extLst>
          </p:cNvPr>
          <p:cNvGraphicFramePr>
            <a:graphicFrameLocks/>
          </p:cNvGraphicFramePr>
          <p:nvPr/>
        </p:nvGraphicFramePr>
        <p:xfrm>
          <a:off x="8247800" y="1671234"/>
          <a:ext cx="3841212" cy="51170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91451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296E9-69AB-7406-4BE3-2E466A14F61A}"/>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92DB2609-B105-F2F8-AC01-40C6FB02D39F}"/>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E553C9F3-B4FF-8687-0CD7-5F5F8D785451}"/>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7F53A809-E3BA-7ED5-4440-CC692778BB42}"/>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2" name="角丸四角形 1">
            <a:extLst>
              <a:ext uri="{FF2B5EF4-FFF2-40B4-BE49-F238E27FC236}">
                <a16:creationId xmlns:a16="http://schemas.microsoft.com/office/drawing/2014/main" id="{5DE8B9A8-FE43-1BC6-8CAF-FA2E31A2DB4F}"/>
              </a:ext>
            </a:extLst>
          </p:cNvPr>
          <p:cNvSpPr/>
          <p:nvPr/>
        </p:nvSpPr>
        <p:spPr>
          <a:xfrm>
            <a:off x="520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Treatment recommended</a:t>
            </a:r>
          </a:p>
        </p:txBody>
      </p:sp>
      <p:sp>
        <p:nvSpPr>
          <p:cNvPr id="3" name="角丸四角形 2">
            <a:extLst>
              <a:ext uri="{FF2B5EF4-FFF2-40B4-BE49-F238E27FC236}">
                <a16:creationId xmlns:a16="http://schemas.microsoft.com/office/drawing/2014/main" id="{94456F9D-C7E2-F5A6-A1D7-A6FC6DEB3022}"/>
              </a:ext>
            </a:extLst>
          </p:cNvPr>
          <p:cNvSpPr/>
          <p:nvPr/>
        </p:nvSpPr>
        <p:spPr>
          <a:xfrm>
            <a:off x="6743700" y="1053215"/>
            <a:ext cx="4927600" cy="428625"/>
          </a:xfrm>
          <a:prstGeom prst="round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rgbClr val="002060"/>
                </a:solidFill>
                <a:latin typeface="Arial" panose="020B0604020202020204" pitchFamily="34" charset="0"/>
                <a:cs typeface="Arial" panose="020B0604020202020204" pitchFamily="34" charset="0"/>
              </a:rPr>
              <a:t>Recommended treatment done</a:t>
            </a:r>
          </a:p>
        </p:txBody>
      </p:sp>
      <p:graphicFrame>
        <p:nvGraphicFramePr>
          <p:cNvPr id="5" name="グラフ 4">
            <a:extLst>
              <a:ext uri="{FF2B5EF4-FFF2-40B4-BE49-F238E27FC236}">
                <a16:creationId xmlns:a16="http://schemas.microsoft.com/office/drawing/2014/main" id="{0F83E762-2AB4-C16D-5EFF-E22FBC4DC24E}"/>
              </a:ext>
            </a:extLst>
          </p:cNvPr>
          <p:cNvGraphicFramePr>
            <a:graphicFrameLocks/>
          </p:cNvGraphicFramePr>
          <p:nvPr/>
        </p:nvGraphicFramePr>
        <p:xfrm>
          <a:off x="1080038" y="1695342"/>
          <a:ext cx="3808923" cy="45849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a:extLst>
              <a:ext uri="{FF2B5EF4-FFF2-40B4-BE49-F238E27FC236}">
                <a16:creationId xmlns:a16="http://schemas.microsoft.com/office/drawing/2014/main" id="{C877CBAE-E437-56A0-AAA8-F6392AA5566E}"/>
              </a:ext>
            </a:extLst>
          </p:cNvPr>
          <p:cNvGraphicFramePr>
            <a:graphicFrameLocks/>
          </p:cNvGraphicFramePr>
          <p:nvPr/>
        </p:nvGraphicFramePr>
        <p:xfrm>
          <a:off x="7303041" y="1658319"/>
          <a:ext cx="3808923" cy="46219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777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C155-6996-1F1D-C74A-B5E83672B457}"/>
            </a:ext>
          </a:extLst>
        </p:cNvPr>
        <p:cNvGrpSpPr/>
        <p:nvPr/>
      </p:nvGrpSpPr>
      <p:grpSpPr>
        <a:xfrm>
          <a:off x="0" y="0"/>
          <a:ext cx="0" cy="0"/>
          <a:chOff x="0" y="0"/>
          <a:chExt cx="0" cy="0"/>
        </a:xfrm>
      </p:grpSpPr>
      <p:sp>
        <p:nvSpPr>
          <p:cNvPr id="8" name="タイトル 1">
            <a:extLst>
              <a:ext uri="{FF2B5EF4-FFF2-40B4-BE49-F238E27FC236}">
                <a16:creationId xmlns:a16="http://schemas.microsoft.com/office/drawing/2014/main" id="{D53B73CE-273F-B2AF-761C-8C738E953D8F}"/>
              </a:ext>
            </a:extLst>
          </p:cNvPr>
          <p:cNvSpPr txBox="1">
            <a:spLocks/>
          </p:cNvSpPr>
          <p:nvPr/>
        </p:nvSpPr>
        <p:spPr>
          <a:xfrm>
            <a:off x="1336933" y="60036"/>
            <a:ext cx="9525000" cy="517968"/>
          </a:xfrm>
          <a:prstGeom prst="rect">
            <a:avLst/>
          </a:prstGeom>
        </p:spPr>
        <p:txBody>
          <a:bodyPr vert="horz" lIns="84406" tIns="42203" rIns="84406" bIns="42203" rtlCol="0" anchor="ctr">
            <a:noAutofit/>
          </a:bodyPr>
          <a:lstStyle>
            <a:lvl1pPr algn="l" defTabSz="685817"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defTabSz="633078">
              <a:defRPr/>
            </a:pP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C-CAT</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 </a:t>
            </a:r>
            <a:r>
              <a:rPr lang="en-US" altLang="ja-JP" sz="2800" b="1" dirty="0">
                <a:solidFill>
                  <a:srgbClr val="002060"/>
                </a:solidFill>
                <a:latin typeface="Hiragino Maru Gothic Pro W4" panose="020F0400000000000000" pitchFamily="34" charset="-128"/>
                <a:ea typeface="Hiragino Maru Gothic Pro W4" panose="020F0400000000000000" pitchFamily="34" charset="-128"/>
              </a:rPr>
              <a:t>10</a:t>
            </a:r>
            <a:r>
              <a:rPr lang="ja-JP" altLang="en-US" sz="2800" b="1">
                <a:solidFill>
                  <a:srgbClr val="002060"/>
                </a:solidFill>
                <a:latin typeface="Hiragino Maru Gothic Pro W4" panose="020F0400000000000000" pitchFamily="34" charset="-128"/>
                <a:ea typeface="Hiragino Maru Gothic Pro W4" panose="020F0400000000000000" pitchFamily="34" charset="-128"/>
              </a:rPr>
              <a:t>万症例の概略</a:t>
            </a:r>
            <a:endParaRPr lang="ja-JP" altLang="en-US" sz="2800" b="1" dirty="0">
              <a:solidFill>
                <a:srgbClr val="002060"/>
              </a:solidFill>
              <a:latin typeface="Hiragino Maru Gothic Pro W4" panose="020F0400000000000000" pitchFamily="34" charset="-128"/>
              <a:ea typeface="Hiragino Maru Gothic Pro W4" panose="020F0400000000000000" pitchFamily="34" charset="-128"/>
            </a:endParaRPr>
          </a:p>
        </p:txBody>
      </p:sp>
      <p:cxnSp>
        <p:nvCxnSpPr>
          <p:cNvPr id="9" name="直線コネクタ 8">
            <a:extLst>
              <a:ext uri="{FF2B5EF4-FFF2-40B4-BE49-F238E27FC236}">
                <a16:creationId xmlns:a16="http://schemas.microsoft.com/office/drawing/2014/main" id="{E7561E03-C6DA-F0DC-D69C-1D0D31CD82EC}"/>
              </a:ext>
            </a:extLst>
          </p:cNvPr>
          <p:cNvCxnSpPr/>
          <p:nvPr/>
        </p:nvCxnSpPr>
        <p:spPr>
          <a:xfrm>
            <a:off x="720000" y="648000"/>
            <a:ext cx="10800000" cy="11409"/>
          </a:xfrm>
          <a:prstGeom prst="line">
            <a:avLst/>
          </a:prstGeom>
          <a:ln w="38100">
            <a:solidFill>
              <a:srgbClr val="609ED6"/>
            </a:solidFill>
          </a:ln>
        </p:spPr>
        <p:style>
          <a:lnRef idx="1">
            <a:schemeClr val="accent4"/>
          </a:lnRef>
          <a:fillRef idx="0">
            <a:schemeClr val="accent4"/>
          </a:fillRef>
          <a:effectRef idx="0">
            <a:schemeClr val="accent4"/>
          </a:effectRef>
          <a:fontRef idx="minor">
            <a:schemeClr val="tx1"/>
          </a:fontRef>
        </p:style>
      </p:cxnSp>
      <p:sp>
        <p:nvSpPr>
          <p:cNvPr id="4" name="スライド番号プレースホルダー 2">
            <a:extLst>
              <a:ext uri="{FF2B5EF4-FFF2-40B4-BE49-F238E27FC236}">
                <a16:creationId xmlns:a16="http://schemas.microsoft.com/office/drawing/2014/main" id="{17A4C6A0-3A4F-CA07-D365-29FAB5571100}"/>
              </a:ext>
            </a:extLst>
          </p:cNvPr>
          <p:cNvSpPr>
            <a:spLocks noGrp="1"/>
          </p:cNvSpPr>
          <p:nvPr>
            <p:ph type="sldNum" sz="quarter" idx="12"/>
          </p:nvPr>
        </p:nvSpPr>
        <p:spPr>
          <a:xfrm>
            <a:off x="10058400" y="6525941"/>
            <a:ext cx="21336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8C018-2CB7-A940-BE59-98312D6A1E5C}" type="slidenum">
              <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ja-JP" altLang="en-US" sz="14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pic>
        <p:nvPicPr>
          <p:cNvPr id="2" name="図 1" descr="グラフ&#10;&#10;AI 生成コンテンツは誤りを含む可能性があります。">
            <a:extLst>
              <a:ext uri="{FF2B5EF4-FFF2-40B4-BE49-F238E27FC236}">
                <a16:creationId xmlns:a16="http://schemas.microsoft.com/office/drawing/2014/main" id="{D827CADA-BFD9-339B-CA7E-C1E55E355809}"/>
              </a:ext>
            </a:extLst>
          </p:cNvPr>
          <p:cNvPicPr>
            <a:picLocks noChangeAspect="1"/>
          </p:cNvPicPr>
          <p:nvPr/>
        </p:nvPicPr>
        <p:blipFill>
          <a:blip r:embed="rId3"/>
          <a:stretch>
            <a:fillRect/>
          </a:stretch>
        </p:blipFill>
        <p:spPr>
          <a:xfrm>
            <a:off x="561716" y="676429"/>
            <a:ext cx="9723287" cy="6195219"/>
          </a:xfrm>
          <a:prstGeom prst="rect">
            <a:avLst/>
          </a:prstGeom>
        </p:spPr>
      </p:pic>
      <p:sp>
        <p:nvSpPr>
          <p:cNvPr id="3" name="正方形/長方形 2">
            <a:extLst>
              <a:ext uri="{FF2B5EF4-FFF2-40B4-BE49-F238E27FC236}">
                <a16:creationId xmlns:a16="http://schemas.microsoft.com/office/drawing/2014/main" id="{CE7E46BC-D4D0-FCF1-C4F0-F1AC71D28017}"/>
              </a:ext>
            </a:extLst>
          </p:cNvPr>
          <p:cNvSpPr/>
          <p:nvPr/>
        </p:nvSpPr>
        <p:spPr>
          <a:xfrm rot="5400000">
            <a:off x="1826839" y="4565317"/>
            <a:ext cx="161925" cy="1100163"/>
          </a:xfrm>
          <a:prstGeom prst="rect">
            <a:avLst/>
          </a:prstGeom>
          <a:noFill/>
          <a:ln w="38100">
            <a:solidFill>
              <a:srgbClr val="FF0000"/>
            </a:solidFill>
          </a:ln>
          <a:effectLst>
            <a:outerShdw blurRad="76200" sx="102000" sy="102000" algn="ctr" rotWithShape="0">
              <a:schemeClr val="bg1">
                <a:alpha val="79828"/>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4C1F7A6-0C81-EC7E-D872-658916D11C18}"/>
              </a:ext>
            </a:extLst>
          </p:cNvPr>
          <p:cNvSpPr/>
          <p:nvPr/>
        </p:nvSpPr>
        <p:spPr>
          <a:xfrm rot="5400000">
            <a:off x="2092656" y="1352997"/>
            <a:ext cx="161925" cy="513234"/>
          </a:xfrm>
          <a:prstGeom prst="rect">
            <a:avLst/>
          </a:prstGeom>
          <a:noFill/>
          <a:ln w="38100">
            <a:solidFill>
              <a:srgbClr val="FF0000"/>
            </a:solidFill>
          </a:ln>
          <a:effectLst>
            <a:outerShdw blurRad="76200" sx="102000" sy="102000" algn="ctr" rotWithShape="0">
              <a:schemeClr val="bg1">
                <a:alpha val="79828"/>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6FF610E-4655-8AEB-9146-8FB2D97302D9}"/>
              </a:ext>
            </a:extLst>
          </p:cNvPr>
          <p:cNvSpPr txBox="1"/>
          <p:nvPr/>
        </p:nvSpPr>
        <p:spPr>
          <a:xfrm>
            <a:off x="8670148" y="4508938"/>
            <a:ext cx="3647152" cy="1138773"/>
          </a:xfrm>
          <a:prstGeom prst="rect">
            <a:avLst/>
          </a:prstGeom>
          <a:noFill/>
        </p:spPr>
        <p:txBody>
          <a:bodyPr wrap="none" rtlCol="0">
            <a:spAutoFit/>
          </a:bodyPr>
          <a:lstStyle/>
          <a:p>
            <a:r>
              <a:rPr kumimoji="1" lang="ja-JP" altLang="en-US"/>
              <a:t>個々の患者から見つかった変異に</a:t>
            </a:r>
            <a:endParaRPr kumimoji="1" lang="en-US" altLang="ja-JP" dirty="0"/>
          </a:p>
          <a:p>
            <a:r>
              <a:rPr lang="ja-JP" altLang="en-US"/>
              <a:t>対応する最も有力な薬剤</a:t>
            </a:r>
            <a:endParaRPr kumimoji="1" lang="en-AU" altLang="ja-JP" dirty="0"/>
          </a:p>
          <a:p>
            <a:r>
              <a:rPr kumimoji="1" lang="en-AU" altLang="ja-JP" dirty="0"/>
              <a:t>A/B</a:t>
            </a:r>
            <a:r>
              <a:rPr kumimoji="1" lang="ja-JP" altLang="en-US"/>
              <a:t>が有力な治療標的</a:t>
            </a:r>
            <a:endParaRPr kumimoji="1" lang="en-US" altLang="ja-JP" sz="1400" dirty="0"/>
          </a:p>
          <a:p>
            <a:r>
              <a:rPr lang="en-US" altLang="ja-JP" sz="1400" dirty="0" err="1"/>
              <a:t>Ikushima</a:t>
            </a:r>
            <a:r>
              <a:rPr lang="en-US" altLang="ja-JP" sz="1400" dirty="0"/>
              <a:t> H, </a:t>
            </a:r>
            <a:r>
              <a:rPr lang="en-US" altLang="ja-JP" sz="1400" i="1" dirty="0"/>
              <a:t>ESMO Open</a:t>
            </a:r>
            <a:r>
              <a:rPr lang="en-US" altLang="ja-JP" sz="1400" dirty="0"/>
              <a:t>, 2024</a:t>
            </a:r>
            <a:endParaRPr kumimoji="1" lang="en-US" altLang="ja-JP" dirty="0"/>
          </a:p>
        </p:txBody>
      </p:sp>
    </p:spTree>
    <p:extLst>
      <p:ext uri="{BB962C8B-B14F-4D97-AF65-F5344CB8AC3E}">
        <p14:creationId xmlns:p14="http://schemas.microsoft.com/office/powerpoint/2010/main" val="33796415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2269</TotalTime>
  <Words>1448</Words>
  <Application>Microsoft Macintosh PowerPoint</Application>
  <PresentationFormat>ワイド画面</PresentationFormat>
  <Paragraphs>368</Paragraphs>
  <Slides>27</Slides>
  <Notes>13</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27</vt:i4>
      </vt:variant>
    </vt:vector>
  </HeadingPairs>
  <TitlesOfParts>
    <vt:vector size="41" baseType="lpstr">
      <vt:lpstr>Hiragino Maru Gothic Pro W4</vt:lpstr>
      <vt:lpstr>Meiryo UI</vt:lpstr>
      <vt:lpstr>YakuHanJP</vt:lpstr>
      <vt:lpstr>Yuppy SC</vt:lpstr>
      <vt:lpstr>ヒラギノ角ゴ Pro W3</vt:lpstr>
      <vt:lpstr>メイリオ</vt:lpstr>
      <vt:lpstr>游ゴシック</vt:lpstr>
      <vt:lpstr>游ゴシック</vt:lpstr>
      <vt:lpstr>游ゴシック Light</vt:lpstr>
      <vt:lpstr>Aptos</vt:lpstr>
      <vt:lpstr>Arial</vt:lpstr>
      <vt:lpstr>Arial Narrow</vt:lpstr>
      <vt:lpstr>Calibri</vt:lpstr>
      <vt:lpstr>Office テーマ</vt:lpstr>
      <vt:lpstr>ゲノム医療リアルワールドデータの臨床への還元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Patient Characteristics</vt:lpstr>
      <vt:lpstr>Frequency of Druggable Mutations</vt:lpstr>
      <vt:lpstr>Nomogram 1: Drugs with Evidence Level A/B</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Masachika Ikegami</dc:creator>
  <cp:lastModifiedBy>政周 池上</cp:lastModifiedBy>
  <cp:revision>25</cp:revision>
  <dcterms:created xsi:type="dcterms:W3CDTF">2025-07-15T12:35:31Z</dcterms:created>
  <dcterms:modified xsi:type="dcterms:W3CDTF">2025-10-17T02:08:50Z</dcterms:modified>
</cp:coreProperties>
</file>